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4" roundtripDataSignature="AMtx7miSd2deUKUxEew37j13Ba2fP65n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39C270-8107-4754-958E-FCDD3FFB5288}">
  <a:tblStyle styleId="{4539C270-8107-4754-958E-FCDD3FFB5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DEADE46-3B3B-4DB3-A809-18D0AC916FE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78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8d1e40d3b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a8d1e40d3b_0_75:notes"/>
          <p:cNvSpPr txBox="1"/>
          <p:nvPr>
            <p:ph idx="1" type="body"/>
          </p:nvPr>
        </p:nvSpPr>
        <p:spPr>
          <a:xfrm>
            <a:off x="684810" y="4343509"/>
            <a:ext cx="54885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a8d1e40d3b_0_75:notes"/>
          <p:cNvSpPr txBox="1"/>
          <p:nvPr>
            <p:ph idx="12" type="sldNum"/>
          </p:nvPr>
        </p:nvSpPr>
        <p:spPr>
          <a:xfrm>
            <a:off x="3884992" y="8684881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32227e00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3132227e002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991229" y="3228977"/>
            <a:ext cx="7944183" cy="305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/>
          <p:nvPr>
            <p:ph idx="1" type="body"/>
          </p:nvPr>
        </p:nvSpPr>
        <p:spPr>
          <a:xfrm>
            <a:off x="991229" y="3228977"/>
            <a:ext cx="7944183" cy="305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8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32227e002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3132227e002_4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32227e002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132227e00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132227e002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32227e002_1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132227e00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132227e002_1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8d1e40d3b_0_300:notes"/>
          <p:cNvSpPr/>
          <p:nvPr>
            <p:ph idx="2" type="sldImg"/>
          </p:nvPr>
        </p:nvSpPr>
        <p:spPr>
          <a:xfrm>
            <a:off x="2254928" y="685480"/>
            <a:ext cx="2348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a8d1e40d3b_0_300:notes"/>
          <p:cNvSpPr txBox="1"/>
          <p:nvPr>
            <p:ph idx="1" type="body"/>
          </p:nvPr>
        </p:nvSpPr>
        <p:spPr>
          <a:xfrm>
            <a:off x="684810" y="4343509"/>
            <a:ext cx="54885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a8d1e40d3b_0_300:notes"/>
          <p:cNvSpPr txBox="1"/>
          <p:nvPr>
            <p:ph idx="12" type="sldNum"/>
          </p:nvPr>
        </p:nvSpPr>
        <p:spPr>
          <a:xfrm>
            <a:off x="3884992" y="8684881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32227e002_3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132227e002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132227e002_3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/>
          <p:nvPr>
            <p:ph idx="1" type="body"/>
          </p:nvPr>
        </p:nvSpPr>
        <p:spPr>
          <a:xfrm>
            <a:off x="991229" y="3228977"/>
            <a:ext cx="7944183" cy="305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32227e002_3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132227e002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132227e002_3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:notes"/>
          <p:cNvSpPr txBox="1"/>
          <p:nvPr>
            <p:ph idx="1" type="body"/>
          </p:nvPr>
        </p:nvSpPr>
        <p:spPr>
          <a:xfrm>
            <a:off x="991229" y="3228977"/>
            <a:ext cx="79443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1:notes"/>
          <p:cNvSpPr/>
          <p:nvPr>
            <p:ph idx="2" type="sldImg"/>
          </p:nvPr>
        </p:nvSpPr>
        <p:spPr>
          <a:xfrm>
            <a:off x="3263900" y="509588"/>
            <a:ext cx="3398838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8c765301d9_0_6:notes"/>
          <p:cNvSpPr txBox="1"/>
          <p:nvPr>
            <p:ph idx="1" type="body"/>
          </p:nvPr>
        </p:nvSpPr>
        <p:spPr>
          <a:xfrm>
            <a:off x="991229" y="3228977"/>
            <a:ext cx="7944300" cy="3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18c765301d9_0_6:notes"/>
          <p:cNvSpPr/>
          <p:nvPr>
            <p:ph idx="2" type="sldImg"/>
          </p:nvPr>
        </p:nvSpPr>
        <p:spPr>
          <a:xfrm>
            <a:off x="3263900" y="509588"/>
            <a:ext cx="3398700" cy="254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132227e002_3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132227e002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3132227e002_3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132227e002_3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132227e002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3132227e002_3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132227e00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g3132227e002_0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32227e002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3132227e002_5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32227e0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132227e00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32227e002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32227e00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132227e002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32227e002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132227e00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132227e002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ulny slide" showMasterSp="0">
  <p:cSld name="1_Titulny slide">
    <p:bg>
      <p:bgPr>
        <a:gradFill>
          <a:gsLst>
            <a:gs pos="0">
              <a:srgbClr val="8A002A"/>
            </a:gs>
            <a:gs pos="100000">
              <a:srgbClr val="2A030B"/>
            </a:gs>
          </a:gsLst>
          <a:lin ang="5400012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a8d1e40d3b_0_2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75" y="6005513"/>
            <a:ext cx="2978149" cy="7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a8d1e40d3b_0_246"/>
          <p:cNvSpPr txBox="1"/>
          <p:nvPr>
            <p:ph type="ctrTitle"/>
          </p:nvPr>
        </p:nvSpPr>
        <p:spPr>
          <a:xfrm>
            <a:off x="1839784" y="1666122"/>
            <a:ext cx="66183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a8d1e40d3b_0_246"/>
          <p:cNvSpPr txBox="1"/>
          <p:nvPr>
            <p:ph idx="1" type="subTitle"/>
          </p:nvPr>
        </p:nvSpPr>
        <p:spPr>
          <a:xfrm>
            <a:off x="1839784" y="2403502"/>
            <a:ext cx="6617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ga8d1e40d3b_0_246"/>
          <p:cNvSpPr txBox="1"/>
          <p:nvPr>
            <p:ph idx="2" type="body"/>
          </p:nvPr>
        </p:nvSpPr>
        <p:spPr>
          <a:xfrm>
            <a:off x="1839784" y="3918284"/>
            <a:ext cx="6618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20" name="Google Shape;20;ga8d1e40d3b_0_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577" y="5879800"/>
            <a:ext cx="1994475" cy="4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ok Grafika">
  <p:cSld name="Obrazok Grafik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8d1e40d3b_0_290"/>
          <p:cNvSpPr txBox="1"/>
          <p:nvPr>
            <p:ph type="title"/>
          </p:nvPr>
        </p:nvSpPr>
        <p:spPr>
          <a:xfrm>
            <a:off x="1853514" y="5050843"/>
            <a:ext cx="68334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a8d1e40d3b_0_290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a8d1e40d3b_0_290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a8d1e40d3b_0_290"/>
          <p:cNvSpPr txBox="1"/>
          <p:nvPr>
            <p:ph idx="1" type="body"/>
          </p:nvPr>
        </p:nvSpPr>
        <p:spPr>
          <a:xfrm>
            <a:off x="1853514" y="5551267"/>
            <a:ext cx="68334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ga8d1e40d3b_0_290"/>
          <p:cNvSpPr txBox="1"/>
          <p:nvPr>
            <p:ph idx="2" type="body"/>
          </p:nvPr>
        </p:nvSpPr>
        <p:spPr>
          <a:xfrm>
            <a:off x="457200" y="409688"/>
            <a:ext cx="8229600" cy="4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ver" showMasterSp="0">
  <p:cSld name="Zav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8d1e40d3b_0_296"/>
          <p:cNvSpPr txBox="1"/>
          <p:nvPr>
            <p:ph type="title"/>
          </p:nvPr>
        </p:nvSpPr>
        <p:spPr>
          <a:xfrm>
            <a:off x="1832918" y="2855670"/>
            <a:ext cx="685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3600"/>
              <a:buFont typeface="Arial"/>
              <a:buNone/>
              <a:defRPr b="1" sz="3600">
                <a:solidFill>
                  <a:srgbClr val="981E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" name="Google Shape;68;ga8d1e40d3b_0_2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382" y="6004854"/>
            <a:ext cx="2978149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a8d1e40d3b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6110916"/>
            <a:ext cx="2978152" cy="51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ny slide" showMasterSp="0">
  <p:cSld name="Titulny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ctrTitle"/>
          </p:nvPr>
        </p:nvSpPr>
        <p:spPr>
          <a:xfrm>
            <a:off x="1839784" y="1666122"/>
            <a:ext cx="6618416" cy="737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3600"/>
              <a:buFont typeface="Arial"/>
              <a:buNone/>
              <a:defRPr b="1" sz="3600">
                <a:solidFill>
                  <a:srgbClr val="981E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subTitle"/>
          </p:nvPr>
        </p:nvSpPr>
        <p:spPr>
          <a:xfrm>
            <a:off x="1839784" y="2403502"/>
            <a:ext cx="6617788" cy="723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>
                <a:solidFill>
                  <a:srgbClr val="981E3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1839784" y="3918284"/>
            <a:ext cx="6619044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1E32"/>
              </a:buClr>
              <a:buSzPts val="2000"/>
              <a:buNone/>
              <a:defRPr sz="2000">
                <a:solidFill>
                  <a:srgbClr val="981E3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" name="Google Shape;8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382" y="6004854"/>
            <a:ext cx="2978150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6110916"/>
            <a:ext cx="2978150" cy="51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">
  <p:cSld name="Graf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/>
          <p:nvPr>
            <p:ph idx="2" type="chart"/>
          </p:nvPr>
        </p:nvSpPr>
        <p:spPr>
          <a:xfrm>
            <a:off x="1839783" y="1549400"/>
            <a:ext cx="6847017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+ Text">
  <p:cSld name="Nadpis +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" type="body"/>
          </p:nvPr>
        </p:nvSpPr>
        <p:spPr>
          <a:xfrm>
            <a:off x="1846649" y="1557338"/>
            <a:ext cx="6840151" cy="4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">
  <p:cSld name="Nadpis 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ulka ">
  <p:cSld name="Tabulka 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 ">
  <p:cSld name="Porovnanie 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457200" y="1509016"/>
            <a:ext cx="4032422" cy="452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4626919" y="1509016"/>
            <a:ext cx="4059881" cy="452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Grafika">
  <p:cSld name="Text + Grafika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457201" y="1563688"/>
            <a:ext cx="4032421" cy="440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2" type="body"/>
          </p:nvPr>
        </p:nvSpPr>
        <p:spPr>
          <a:xfrm>
            <a:off x="4613189" y="1563688"/>
            <a:ext cx="4073611" cy="440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ok Grafika">
  <p:cSld name="Obrazok Grafika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1853514" y="5050843"/>
            <a:ext cx="6833285" cy="500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1853514" y="5551267"/>
            <a:ext cx="6833285" cy="391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457200" y="409688"/>
            <a:ext cx="8229600" cy="4260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dny">
  <p:cSld name="Prazdn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a8d1e40d3b_0_251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a8d1e40d3b_0_251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dny">
  <p:cSld name="Prazdn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ver" showMasterSp="0">
  <p:cSld name="Zav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1832918" y="2855670"/>
            <a:ext cx="68538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3600"/>
              <a:buFont typeface="Arial"/>
              <a:buNone/>
              <a:defRPr b="1" sz="3600">
                <a:solidFill>
                  <a:srgbClr val="981E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" name="Google Shape;12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382" y="6004854"/>
            <a:ext cx="2978150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6110916"/>
            <a:ext cx="2978150" cy="51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ny slide" showMasterSp="0">
  <p:cSld name="Titulny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a8d1e40d3b_0_254"/>
          <p:cNvSpPr txBox="1"/>
          <p:nvPr>
            <p:ph type="ctrTitle"/>
          </p:nvPr>
        </p:nvSpPr>
        <p:spPr>
          <a:xfrm>
            <a:off x="1839784" y="1666122"/>
            <a:ext cx="66183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3600"/>
              <a:buFont typeface="Arial"/>
              <a:buNone/>
              <a:defRPr b="1" sz="3600">
                <a:solidFill>
                  <a:srgbClr val="981E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a8d1e40d3b_0_254"/>
          <p:cNvSpPr txBox="1"/>
          <p:nvPr>
            <p:ph idx="1" type="subTitle"/>
          </p:nvPr>
        </p:nvSpPr>
        <p:spPr>
          <a:xfrm>
            <a:off x="1839784" y="2403502"/>
            <a:ext cx="6617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>
                <a:solidFill>
                  <a:srgbClr val="981E3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ga8d1e40d3b_0_254"/>
          <p:cNvSpPr txBox="1"/>
          <p:nvPr>
            <p:ph idx="2" type="body"/>
          </p:nvPr>
        </p:nvSpPr>
        <p:spPr>
          <a:xfrm>
            <a:off x="1839784" y="3918284"/>
            <a:ext cx="6618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1E32"/>
              </a:buClr>
              <a:buSzPts val="2000"/>
              <a:buNone/>
              <a:defRPr sz="2000">
                <a:solidFill>
                  <a:srgbClr val="981E3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" name="Google Shape;28;ga8d1e40d3b_0_2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382" y="6004854"/>
            <a:ext cx="2978149" cy="7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a8d1e40d3b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6110916"/>
            <a:ext cx="2978152" cy="51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">
  <p:cSld name="Nadpis 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a8d1e40d3b_0_2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a8d1e40d3b_0_260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a8d1e40d3b_0_260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">
  <p:cSld name="Graf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a8d1e40d3b_0_264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a8d1e40d3b_0_264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a8d1e40d3b_0_264"/>
          <p:cNvSpPr/>
          <p:nvPr>
            <p:ph idx="2" type="chart"/>
          </p:nvPr>
        </p:nvSpPr>
        <p:spPr>
          <a:xfrm>
            <a:off x="1839783" y="1549400"/>
            <a:ext cx="6846900" cy="4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a8d1e40d3b_0_2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ulka ">
  <p:cSld name="Tabulka 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a8d1e40d3b_0_2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a8d1e40d3b_0_269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a8d1e40d3b_0_269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 ">
  <p:cSld name="Porovnanie 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8d1e40d3b_0_2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a8d1e40d3b_0_273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a8d1e40d3b_0_273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a8d1e40d3b_0_273"/>
          <p:cNvSpPr txBox="1"/>
          <p:nvPr>
            <p:ph idx="1" type="body"/>
          </p:nvPr>
        </p:nvSpPr>
        <p:spPr>
          <a:xfrm>
            <a:off x="457200" y="1509016"/>
            <a:ext cx="40323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ga8d1e40d3b_0_273"/>
          <p:cNvSpPr txBox="1"/>
          <p:nvPr>
            <p:ph idx="2" type="body"/>
          </p:nvPr>
        </p:nvSpPr>
        <p:spPr>
          <a:xfrm>
            <a:off x="4626919" y="1509016"/>
            <a:ext cx="40599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+ Text">
  <p:cSld name="Nadpis +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a8d1e40d3b_0_2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a8d1e40d3b_0_279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a8d1e40d3b_0_279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a8d1e40d3b_0_279"/>
          <p:cNvSpPr txBox="1"/>
          <p:nvPr>
            <p:ph idx="1" type="body"/>
          </p:nvPr>
        </p:nvSpPr>
        <p:spPr>
          <a:xfrm>
            <a:off x="1846649" y="1557338"/>
            <a:ext cx="6840300" cy="43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Grafika">
  <p:cSld name="Text + Grafik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8d1e40d3b_0_2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a8d1e40d3b_0_284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a8d1e40d3b_0_284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a8d1e40d3b_0_284"/>
          <p:cNvSpPr txBox="1"/>
          <p:nvPr>
            <p:ph idx="1" type="body"/>
          </p:nvPr>
        </p:nvSpPr>
        <p:spPr>
          <a:xfrm>
            <a:off x="457201" y="1563688"/>
            <a:ext cx="40323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ga8d1e40d3b_0_284"/>
          <p:cNvSpPr txBox="1"/>
          <p:nvPr>
            <p:ph idx="2" type="body"/>
          </p:nvPr>
        </p:nvSpPr>
        <p:spPr>
          <a:xfrm>
            <a:off x="4613189" y="1563688"/>
            <a:ext cx="40737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a8d1e40d3b_0_2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a8d1e40d3b_0_240"/>
          <p:cNvSpPr txBox="1"/>
          <p:nvPr>
            <p:ph idx="1" type="body"/>
          </p:nvPr>
        </p:nvSpPr>
        <p:spPr>
          <a:xfrm>
            <a:off x="1839784" y="1600201"/>
            <a:ext cx="68469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ga8d1e40d3b_0_2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050" y="6110916"/>
            <a:ext cx="2978152" cy="51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a8d1e40d3b_0_240"/>
          <p:cNvSpPr txBox="1"/>
          <p:nvPr>
            <p:ph idx="11" type="ftr"/>
          </p:nvPr>
        </p:nvSpPr>
        <p:spPr>
          <a:xfrm>
            <a:off x="3461645" y="6166959"/>
            <a:ext cx="399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a8d1e40d3b_0_240"/>
          <p:cNvSpPr txBox="1"/>
          <p:nvPr>
            <p:ph idx="10" type="dt"/>
          </p:nvPr>
        </p:nvSpPr>
        <p:spPr>
          <a:xfrm>
            <a:off x="7551438" y="6162729"/>
            <a:ext cx="113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1839784" y="1600201"/>
            <a:ext cx="6847015" cy="421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050" y="6110916"/>
            <a:ext cx="2978150" cy="51730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9" Type="http://schemas.openxmlformats.org/officeDocument/2006/relationships/image" Target="../media/image9.jpg"/><Relationship Id="rId5" Type="http://schemas.openxmlformats.org/officeDocument/2006/relationships/image" Target="../media/image17.jpg"/><Relationship Id="rId6" Type="http://schemas.openxmlformats.org/officeDocument/2006/relationships/image" Target="../media/image7.jpg"/><Relationship Id="rId7" Type="http://schemas.openxmlformats.org/officeDocument/2006/relationships/image" Target="../media/image13.jpg"/><Relationship Id="rId8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facebook.com/STU.International/" TargetMode="External"/><Relationship Id="rId4" Type="http://schemas.openxmlformats.org/officeDocument/2006/relationships/hyperlink" Target="https://www.facebook.com/STU.International/" TargetMode="External"/><Relationship Id="rId9" Type="http://schemas.openxmlformats.org/officeDocument/2006/relationships/image" Target="../media/image24.png"/><Relationship Id="rId5" Type="http://schemas.openxmlformats.org/officeDocument/2006/relationships/hyperlink" Target="https://www.instagram.com/stu.international/" TargetMode="External"/><Relationship Id="rId6" Type="http://schemas.openxmlformats.org/officeDocument/2006/relationships/hyperlink" Target="https://www.instagram.com/stu.international/" TargetMode="External"/><Relationship Id="rId7" Type="http://schemas.openxmlformats.org/officeDocument/2006/relationships/hyperlink" Target="https://www.stuba.sk/sk/medzinarodne-aktivity/aktuality.html?page_id=13412" TargetMode="External"/><Relationship Id="rId8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erapo.sk/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tuba.sk/buxus/docs/stu/pracoviska/rektorat/odd_zahranicne_vztahy/Erasmus_studium/NAVYSENIA_K_ZAKLADNEMU_Erasmus__GRANTU_.pdf" TargetMode="External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acebook.com/pg/STU.International/posts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5" Type="http://schemas.openxmlformats.org/officeDocument/2006/relationships/hyperlink" Target="https://www.instagram.com/stu.international/" TargetMode="External"/><Relationship Id="rId6" Type="http://schemas.openxmlformats.org/officeDocument/2006/relationships/hyperlink" Target="https://www.stuba.sk/sk/erasmus-mobility-studentov-a-pracovnikov.html?page_id=4285" TargetMode="External"/><Relationship Id="rId7" Type="http://schemas.openxmlformats.org/officeDocument/2006/relationships/image" Target="../media/image31.png"/><Relationship Id="rId8" Type="http://schemas.openxmlformats.org/officeDocument/2006/relationships/hyperlink" Target="mailto:international@stuba.sk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tuba.sk/sk/zahranicne-partnerske-institucie/dohody-programu-erasmus/dohody-programu-erasmus-prehlad-podla-fakult-a-ustavu.html?page_id=8995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002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8d1e40d3b_0_75"/>
          <p:cNvSpPr txBox="1"/>
          <p:nvPr>
            <p:ph type="ctrTitle"/>
          </p:nvPr>
        </p:nvSpPr>
        <p:spPr>
          <a:xfrm>
            <a:off x="674847" y="2106776"/>
            <a:ext cx="80061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Erasmus+ študijný pobyt </a:t>
            </a:r>
            <a:endParaRPr b="0"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a pracovná stáž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a8d1e40d3b_0_75"/>
          <p:cNvSpPr txBox="1"/>
          <p:nvPr/>
        </p:nvSpPr>
        <p:spPr>
          <a:xfrm>
            <a:off x="1230417" y="3589376"/>
            <a:ext cx="7529491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SLOVENSKÁ TECHNICKÁ UNIVERZITA V BRATISLAVE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ga8d1e40d3b_0_75"/>
          <p:cNvGrpSpPr/>
          <p:nvPr/>
        </p:nvGrpSpPr>
        <p:grpSpPr>
          <a:xfrm>
            <a:off x="763" y="4121342"/>
            <a:ext cx="9142478" cy="949366"/>
            <a:chOff x="-10577" y="5908539"/>
            <a:chExt cx="9143392" cy="949461"/>
          </a:xfrm>
        </p:grpSpPr>
        <p:pic>
          <p:nvPicPr>
            <p:cNvPr descr="C:\Users\hornak\Desktop\fiit 1.jpg" id="133" name="Google Shape;133;ga8d1e40d3b_0_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49318" y="5908539"/>
              <a:ext cx="1783497" cy="944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ga8d1e40d3b_0_75"/>
            <p:cNvPicPr preferRelativeResize="0"/>
            <p:nvPr/>
          </p:nvPicPr>
          <p:blipFill rotWithShape="1">
            <a:blip r:embed="rId4">
              <a:alphaModFix/>
            </a:blip>
            <a:srcRect b="11475" l="6076" r="0" t="11230"/>
            <a:stretch/>
          </p:blipFill>
          <p:spPr>
            <a:xfrm>
              <a:off x="-10577" y="5935476"/>
              <a:ext cx="1348304" cy="922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~000004" id="135" name="Google Shape;135;ga8d1e40d3b_0_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19200" y="5935476"/>
              <a:ext cx="1268326" cy="913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u_003" id="136" name="Google Shape;136;ga8d1e40d3b_0_75"/>
            <p:cNvPicPr preferRelativeResize="0"/>
            <p:nvPr/>
          </p:nvPicPr>
          <p:blipFill rotWithShape="1">
            <a:blip r:embed="rId6">
              <a:alphaModFix/>
            </a:blip>
            <a:srcRect b="24802" l="9730" r="0" t="3388"/>
            <a:stretch/>
          </p:blipFill>
          <p:spPr>
            <a:xfrm>
              <a:off x="2367886" y="5931017"/>
              <a:ext cx="1405719" cy="922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chpt" id="137" name="Google Shape;137;ga8d1e40d3b_0_7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7621" y="5926222"/>
              <a:ext cx="1463663" cy="931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a8d1e40d3b_0_7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956327" y="5916967"/>
              <a:ext cx="1387189" cy="931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u_013" id="139" name="Google Shape;139;ga8d1e40d3b_0_75"/>
            <p:cNvPicPr preferRelativeResize="0"/>
            <p:nvPr/>
          </p:nvPicPr>
          <p:blipFill rotWithShape="1">
            <a:blip r:embed="rId9">
              <a:alphaModFix/>
            </a:blip>
            <a:srcRect b="18140" l="0" r="0" t="0"/>
            <a:stretch/>
          </p:blipFill>
          <p:spPr>
            <a:xfrm>
              <a:off x="6343516" y="5916967"/>
              <a:ext cx="1449187" cy="9317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0" name="Google Shape;140;ga8d1e40d3b_0_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89325" y="5602675"/>
            <a:ext cx="2706525" cy="108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a8d1e40d3b_0_75"/>
          <p:cNvSpPr txBox="1"/>
          <p:nvPr/>
        </p:nvSpPr>
        <p:spPr>
          <a:xfrm>
            <a:off x="5837438" y="6054275"/>
            <a:ext cx="321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Akademický rok 202</a:t>
            </a:r>
            <a:r>
              <a:rPr lang="en-GB" sz="1800">
                <a:solidFill>
                  <a:schemeClr val="lt1"/>
                </a:solidFill>
              </a:rPr>
              <a:t>4</a:t>
            </a: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en-GB" sz="1800">
                <a:solidFill>
                  <a:schemeClr val="lt1"/>
                </a:solidFill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32227e002_0_28"/>
          <p:cNvSpPr/>
          <p:nvPr/>
        </p:nvSpPr>
        <p:spPr>
          <a:xfrm>
            <a:off x="518740" y="1135585"/>
            <a:ext cx="8102400" cy="47532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132227e002_0_28"/>
          <p:cNvSpPr txBox="1"/>
          <p:nvPr/>
        </p:nvSpPr>
        <p:spPr>
          <a:xfrm>
            <a:off x="518751" y="363350"/>
            <a:ext cx="81024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200">
                <a:solidFill>
                  <a:srgbClr val="8A002A"/>
                </a:solidFill>
              </a:rPr>
              <a:t>Možnosti navýšenia grantu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132227e002_0_28"/>
          <p:cNvSpPr txBox="1"/>
          <p:nvPr/>
        </p:nvSpPr>
        <p:spPr>
          <a:xfrm>
            <a:off x="762775" y="1522025"/>
            <a:ext cx="76590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</a:rPr>
              <a:t>Študenti s nedostatkom príležitostí </a:t>
            </a:r>
            <a:r>
              <a:rPr b="1" lang="en-GB" sz="2400">
                <a:solidFill>
                  <a:schemeClr val="lt1"/>
                </a:solidFill>
              </a:rPr>
              <a:t> </a:t>
            </a:r>
            <a:r>
              <a:rPr b="1" lang="en-GB" sz="2300">
                <a:solidFill>
                  <a:schemeClr val="lt1"/>
                </a:solidFill>
              </a:rPr>
              <a:t>  </a:t>
            </a:r>
            <a:r>
              <a:rPr b="1" lang="en-GB" sz="1700">
                <a:solidFill>
                  <a:schemeClr val="lt1"/>
                </a:solidFill>
              </a:rPr>
              <a:t>      </a:t>
            </a:r>
            <a:r>
              <a:rPr b="1" lang="en-GB" sz="2300">
                <a:solidFill>
                  <a:schemeClr val="lt1"/>
                </a:solidFill>
              </a:rPr>
              <a:t>+250€/</a:t>
            </a:r>
            <a:r>
              <a:rPr b="1" lang="en-GB" sz="2200">
                <a:solidFill>
                  <a:schemeClr val="lt1"/>
                </a:solidFill>
              </a:rPr>
              <a:t>mesiac</a:t>
            </a:r>
            <a:endParaRPr b="1" sz="22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GB" sz="2100">
                <a:solidFill>
                  <a:schemeClr val="lt1"/>
                </a:solidFill>
              </a:rPr>
              <a:t>Poberanie sociálneho štipendia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GB" sz="2100">
                <a:solidFill>
                  <a:schemeClr val="lt1"/>
                </a:solidFill>
              </a:rPr>
              <a:t>Status utečenca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GB" sz="2100">
                <a:solidFill>
                  <a:schemeClr val="lt1"/>
                </a:solidFill>
              </a:rPr>
              <a:t>Osamelé rodičovstvo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GB" sz="2100">
                <a:solidFill>
                  <a:schemeClr val="lt1"/>
                </a:solidFill>
              </a:rPr>
              <a:t>Ťažké zdravotné postihnutie (ZŤP karta)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GB" sz="2100">
                <a:solidFill>
                  <a:schemeClr val="lt1"/>
                </a:solidFill>
              </a:rPr>
              <a:t>Špecifické zdravotné / študijné potreby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</a:rPr>
              <a:t>Pre viac informácií nás kontaktujte na </a:t>
            </a:r>
            <a:r>
              <a:rPr i="1" lang="en-GB" sz="2200">
                <a:solidFill>
                  <a:schemeClr val="lt1"/>
                </a:solidFill>
              </a:rPr>
              <a:t>international@stuba.sk</a:t>
            </a:r>
            <a:endParaRPr sz="2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3132227e002_0_28"/>
          <p:cNvPicPr preferRelativeResize="0"/>
          <p:nvPr/>
        </p:nvPicPr>
        <p:blipFill rotWithShape="1">
          <a:blip r:embed="rId3">
            <a:alphaModFix/>
          </a:blip>
          <a:srcRect b="-7060" l="-7602" r="-7591" t="7060"/>
          <a:stretch/>
        </p:blipFill>
        <p:spPr>
          <a:xfrm>
            <a:off x="5740125" y="1599900"/>
            <a:ext cx="678550" cy="4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132227e002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175" y="607505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7"/>
          <p:cNvGrpSpPr/>
          <p:nvPr/>
        </p:nvGrpSpPr>
        <p:grpSpPr>
          <a:xfrm>
            <a:off x="459771" y="916567"/>
            <a:ext cx="8224400" cy="4507289"/>
            <a:chOff x="2571" y="159780"/>
            <a:chExt cx="8224400" cy="4507289"/>
          </a:xfrm>
        </p:grpSpPr>
        <p:sp>
          <p:nvSpPr>
            <p:cNvPr id="233" name="Google Shape;233;p7"/>
            <p:cNvSpPr/>
            <p:nvPr/>
          </p:nvSpPr>
          <p:spPr>
            <a:xfrm>
              <a:off x="2571" y="159780"/>
              <a:ext cx="2507400" cy="432000"/>
            </a:xfrm>
            <a:prstGeom prst="rect">
              <a:avLst/>
            </a:prstGeom>
            <a:solidFill>
              <a:srgbClr val="981B30"/>
            </a:solidFill>
            <a:ln cap="flat" cmpd="sng" w="25400">
              <a:solidFill>
                <a:srgbClr val="981B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2571" y="159780"/>
              <a:ext cx="2507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06675" spcFirstLastPara="1" rIns="106675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 mobilitou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6086" y="631769"/>
              <a:ext cx="2507400" cy="4035300"/>
            </a:xfrm>
            <a:prstGeom prst="rect">
              <a:avLst/>
            </a:prstGeom>
            <a:solidFill>
              <a:srgbClr val="DDC9CA">
                <a:alpha val="88240"/>
              </a:srgbClr>
            </a:solidFill>
            <a:ln cap="flat" cmpd="sng" w="25400">
              <a:solidFill>
                <a:srgbClr val="DDC9CA">
                  <a:alpha val="8824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16086" y="631769"/>
              <a:ext cx="2507400" cy="403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000" lIns="80000" spcFirstLastPara="1" rIns="106675" wrap="square" tIns="80000">
              <a:noAutofit/>
            </a:bodyPr>
            <a:lstStyle/>
            <a:p>
              <a:pPr indent="-114300" lvl="1" marL="114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lang="en-GB" sz="1500">
                  <a:solidFill>
                    <a:schemeClr val="dk1"/>
                  </a:solidFill>
                </a:rPr>
                <a:t>B</a:t>
              </a:r>
              <a:r>
                <a:rPr lang="en-GB" sz="1500">
                  <a:solidFill>
                    <a:schemeClr val="dk1"/>
                  </a:solidFill>
                </a:rPr>
                <a:t>ankový účet</a:t>
              </a:r>
              <a:endParaRPr sz="1500">
                <a:solidFill>
                  <a:schemeClr val="dk1"/>
                </a:solidFill>
              </a:endParaRPr>
            </a:p>
            <a:p>
              <a:pPr indent="-114300" lvl="1" marL="1143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Akceptačný list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115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Akademický kalendár 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115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115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Kópia európskeho zdravotného preukazu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115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Tlačivo o kontaktných osobách v prípade núdze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1" marL="9525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861071" y="159780"/>
              <a:ext cx="2507400" cy="432000"/>
            </a:xfrm>
            <a:prstGeom prst="rect">
              <a:avLst/>
            </a:prstGeom>
            <a:solidFill>
              <a:srgbClr val="981B30"/>
            </a:solidFill>
            <a:ln cap="flat" cmpd="sng" w="25400">
              <a:solidFill>
                <a:srgbClr val="981B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2861071" y="159780"/>
              <a:ext cx="2507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06675" spcFirstLastPara="1" rIns="106675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Počas mobility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861071" y="591780"/>
              <a:ext cx="2507400" cy="4035300"/>
            </a:xfrm>
            <a:prstGeom prst="rect">
              <a:avLst/>
            </a:prstGeom>
            <a:solidFill>
              <a:srgbClr val="DDC9CA">
                <a:alpha val="88240"/>
              </a:srgbClr>
            </a:solidFill>
            <a:ln cap="flat" cmpd="sng" w="25400">
              <a:solidFill>
                <a:srgbClr val="DDC9CA">
                  <a:alpha val="8824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2861071" y="591780"/>
              <a:ext cx="2507400" cy="403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000" lIns="80000" spcFirstLastPara="1" rIns="106675" wrap="square" tIns="800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Confirmation of Study Period (prvá časť)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Changes of OLA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Žiadosť o predĺženie mobility +</a:t>
              </a:r>
              <a:r>
                <a:rPr lang="en-GB" sz="1500">
                  <a:solidFill>
                    <a:schemeClr val="dk1"/>
                  </a:solidFill>
                </a:rPr>
                <a:t> </a:t>
              </a: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nový OLA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05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719571" y="159780"/>
              <a:ext cx="2507400" cy="432000"/>
            </a:xfrm>
            <a:prstGeom prst="rect">
              <a:avLst/>
            </a:prstGeom>
            <a:solidFill>
              <a:srgbClr val="981B30"/>
            </a:solidFill>
            <a:ln cap="flat" cmpd="sng" w="25400">
              <a:solidFill>
                <a:srgbClr val="981B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5719571" y="159780"/>
              <a:ext cx="2507400" cy="4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06675" spcFirstLastPara="1" rIns="106675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 mobilite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719571" y="591780"/>
              <a:ext cx="2507400" cy="4035300"/>
            </a:xfrm>
            <a:prstGeom prst="rect">
              <a:avLst/>
            </a:prstGeom>
            <a:solidFill>
              <a:srgbClr val="DDC9CA">
                <a:alpha val="88240"/>
              </a:srgbClr>
            </a:solidFill>
            <a:ln cap="flat" cmpd="sng" w="25400">
              <a:solidFill>
                <a:srgbClr val="DDC9CA">
                  <a:alpha val="8824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5719571" y="591780"/>
              <a:ext cx="2507400" cy="403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000" lIns="80000" spcFirstLastPara="1" rIns="106675" wrap="square" tIns="80000">
              <a:noAutofit/>
            </a:bodyPr>
            <a:lstStyle/>
            <a:p>
              <a:pPr indent="-114300" lvl="1" marL="1143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Confirmation of Study Period (druhá časť) </a:t>
              </a:r>
              <a:endParaRPr sz="1500">
                <a:solidFill>
                  <a:schemeClr val="dk1"/>
                </a:solidFill>
              </a:endParaRPr>
            </a:p>
            <a:p>
              <a:pPr indent="-114300" lvl="1" marL="114300" marR="0" rtl="0" algn="l">
                <a:lnSpc>
                  <a:spcPct val="15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Transcript of Records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15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Záverečná správa v AISe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15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•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Erasmus+ report (online)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7"/>
          <p:cNvSpPr/>
          <p:nvPr/>
        </p:nvSpPr>
        <p:spPr>
          <a:xfrm>
            <a:off x="1491954" y="3708018"/>
            <a:ext cx="370180" cy="49066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A0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459776" y="240575"/>
            <a:ext cx="714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200" u="none" cap="none" strike="noStrike">
                <a:solidFill>
                  <a:srgbClr val="8A002A"/>
                </a:solidFill>
                <a:latin typeface="Arial"/>
                <a:ea typeface="Arial"/>
                <a:cs typeface="Arial"/>
                <a:sym typeface="Arial"/>
              </a:rPr>
              <a:t>Dokumenty – študijný pobyt</a:t>
            </a:r>
            <a:r>
              <a:rPr b="0" i="0" lang="en-GB" sz="3200" u="none" cap="none" strike="noStrike">
                <a:solidFill>
                  <a:srgbClr val="8A00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7181139" y="3217221"/>
            <a:ext cx="370200" cy="490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A0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415100" y="5639900"/>
            <a:ext cx="683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Zelené cestovanie, OLS jazykový test - dobrovoľné (odporúčané)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671150" y="4300825"/>
            <a:ext cx="2157000" cy="943500"/>
          </a:xfrm>
          <a:prstGeom prst="rect">
            <a:avLst/>
          </a:prstGeom>
          <a:solidFill>
            <a:srgbClr val="8A002A"/>
          </a:solidFill>
          <a:ln cap="flat" cmpd="sng" w="2540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700">
                <a:solidFill>
                  <a:srgbClr val="FFFFFF"/>
                </a:solidFill>
              </a:rPr>
              <a:t>Dohoda</a:t>
            </a: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1" lang="en-GB" sz="1700">
                <a:solidFill>
                  <a:srgbClr val="FFFFFF"/>
                </a:solidFill>
              </a:rPr>
              <a:t>grante</a:t>
            </a:r>
            <a:endParaRPr b="1" sz="1700">
              <a:solidFill>
                <a:srgbClr val="FFFFFF"/>
              </a:solidFill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Vyplatenie </a:t>
            </a:r>
            <a:endParaRPr b="1" sz="1700">
              <a:solidFill>
                <a:srgbClr val="FFFFFF"/>
              </a:solidFill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80% grantu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6480175" y="3863075"/>
            <a:ext cx="1875900" cy="732000"/>
          </a:xfrm>
          <a:prstGeom prst="rect">
            <a:avLst/>
          </a:prstGeom>
          <a:solidFill>
            <a:srgbClr val="8A002A"/>
          </a:solidFill>
          <a:ln cap="flat" cmpd="sng" w="2540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200" lvl="1" marL="25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Vyplatenie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200" lvl="1" marL="25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20% grantu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175" y="607505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 txBox="1"/>
          <p:nvPr>
            <p:ph type="title"/>
          </p:nvPr>
        </p:nvSpPr>
        <p:spPr>
          <a:xfrm>
            <a:off x="457197" y="3482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solidFill>
                  <a:srgbClr val="8A002A"/>
                </a:solidFill>
              </a:rPr>
              <a:t> Zobrazenie študijného výjazdu - AIS checklist</a:t>
            </a:r>
            <a:endParaRPr/>
          </a:p>
        </p:txBody>
      </p:sp>
      <p:pic>
        <p:nvPicPr>
          <p:cNvPr id="257" name="Google Shape;2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892" y="1552527"/>
            <a:ext cx="8586215" cy="349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175" y="607505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32227e002_4_2"/>
          <p:cNvSpPr/>
          <p:nvPr/>
        </p:nvSpPr>
        <p:spPr>
          <a:xfrm>
            <a:off x="518740" y="1135585"/>
            <a:ext cx="8102400" cy="47532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132227e002_4_2"/>
          <p:cNvSpPr txBox="1"/>
          <p:nvPr/>
        </p:nvSpPr>
        <p:spPr>
          <a:xfrm>
            <a:off x="578575" y="374475"/>
            <a:ext cx="80274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200">
                <a:solidFill>
                  <a:srgbClr val="8A002A"/>
                </a:solidFill>
              </a:rPr>
              <a:t>Záverečné správy v AISe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132227e002_4_2"/>
          <p:cNvSpPr txBox="1"/>
          <p:nvPr/>
        </p:nvSpPr>
        <p:spPr>
          <a:xfrm>
            <a:off x="762775" y="1522025"/>
            <a:ext cx="76590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</a:rPr>
              <a:t>Skúsenosti a praktické informácie od študentov, ktorí absolvovali Erasmus+ mobilitu</a:t>
            </a:r>
            <a:endParaRPr sz="2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3132227e002_4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00" y="6109650"/>
            <a:ext cx="2009649" cy="5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132227e002_4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000" y="3127575"/>
            <a:ext cx="1775300" cy="17753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</p:pic>
      <p:sp>
        <p:nvSpPr>
          <p:cNvPr id="268" name="Google Shape;268;g3132227e002_4_2"/>
          <p:cNvSpPr txBox="1"/>
          <p:nvPr/>
        </p:nvSpPr>
        <p:spPr>
          <a:xfrm>
            <a:off x="961675" y="2796825"/>
            <a:ext cx="5266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chemeClr val="lt1"/>
                </a:solidFill>
              </a:rPr>
              <a:t>Ako ich nájsť v AISe?</a:t>
            </a:r>
            <a:endParaRPr b="1" sz="21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 sz="1800">
                <a:solidFill>
                  <a:schemeClr val="lt1"/>
                </a:solidFill>
              </a:rPr>
              <a:t>odkaz </a:t>
            </a:r>
            <a:r>
              <a:rPr i="1" lang="en-GB" sz="1800">
                <a:solidFill>
                  <a:schemeClr val="lt1"/>
                </a:solidFill>
              </a:rPr>
              <a:t>Ďalšie informácie o STU</a:t>
            </a:r>
            <a:r>
              <a:rPr lang="en-GB" sz="1800">
                <a:solidFill>
                  <a:schemeClr val="lt1"/>
                </a:solidFill>
              </a:rPr>
              <a:t> v sekcii 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</a:rPr>
              <a:t>Portál verejných informácií</a:t>
            </a:r>
            <a:r>
              <a:rPr lang="en-GB" sz="1800">
                <a:solidFill>
                  <a:schemeClr val="lt1"/>
                </a:solidFill>
              </a:rPr>
              <a:t> </a:t>
            </a:r>
            <a:r>
              <a:rPr lang="en-GB" sz="1700">
                <a:solidFill>
                  <a:schemeClr val="lt1"/>
                </a:solidFill>
              </a:rPr>
              <a:t>(je potrebné rozbaliť kolónku)</a:t>
            </a:r>
            <a:endParaRPr sz="17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GB" sz="1800">
                <a:solidFill>
                  <a:schemeClr val="lt1"/>
                </a:solidFill>
              </a:rPr>
              <a:t>odkaz </a:t>
            </a:r>
            <a:r>
              <a:rPr i="1" lang="en-GB" sz="1800">
                <a:solidFill>
                  <a:schemeClr val="lt1"/>
                </a:solidFill>
              </a:rPr>
              <a:t>Správy zo zahraničných pobytov</a:t>
            </a:r>
            <a:r>
              <a:rPr lang="en-GB" sz="1800">
                <a:solidFill>
                  <a:schemeClr val="lt1"/>
                </a:solidFill>
              </a:rPr>
              <a:t> v sekcii </a:t>
            </a:r>
            <a:r>
              <a:rPr lang="en-GB" sz="1800" u="sng">
                <a:solidFill>
                  <a:schemeClr val="lt1"/>
                </a:solidFill>
              </a:rPr>
              <a:t>Študijné informácie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32227e002_1_0"/>
          <p:cNvSpPr txBox="1"/>
          <p:nvPr>
            <p:ph type="title"/>
          </p:nvPr>
        </p:nvSpPr>
        <p:spPr>
          <a:xfrm>
            <a:off x="441550" y="442550"/>
            <a:ext cx="8229600" cy="7950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8A002A"/>
                </a:solidFill>
              </a:rPr>
              <a:t>Blended Intensive Programme (BIP)</a:t>
            </a:r>
            <a:endParaRPr sz="3200">
              <a:solidFill>
                <a:srgbClr val="8A002A"/>
              </a:solidFill>
            </a:endParaRPr>
          </a:p>
        </p:txBody>
      </p:sp>
      <p:sp>
        <p:nvSpPr>
          <p:cNvPr id="275" name="Google Shape;275;g3132227e002_1_0"/>
          <p:cNvSpPr/>
          <p:nvPr/>
        </p:nvSpPr>
        <p:spPr>
          <a:xfrm>
            <a:off x="441550" y="1321800"/>
            <a:ext cx="8291100" cy="43752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Fyzická časť </a:t>
            </a:r>
            <a:r>
              <a:rPr b="1" lang="en-GB" sz="2200">
                <a:solidFill>
                  <a:schemeClr val="lt1"/>
                </a:solidFill>
              </a:rPr>
              <a:t>(5-30 dní)</a:t>
            </a:r>
            <a:endParaRPr b="1"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Virtuálny komponent (dĺžka závisí od konkrétneho BIP; môže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lt1"/>
                </a:solidFill>
              </a:rPr>
              <a:t>byť pred, počas a/alebo po fyzickej časti)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Grant poskytnutý STU je na prvých 14 dní </a:t>
            </a:r>
            <a:r>
              <a:rPr b="1" lang="en-GB" sz="2300">
                <a:solidFill>
                  <a:schemeClr val="lt1"/>
                </a:solidFill>
              </a:rPr>
              <a:t>79€/deň</a:t>
            </a:r>
            <a:r>
              <a:rPr lang="en-GB" sz="2200">
                <a:solidFill>
                  <a:schemeClr val="lt1"/>
                </a:solidFill>
              </a:rPr>
              <a:t>, po 14-tom dni </a:t>
            </a:r>
            <a:r>
              <a:rPr b="1" lang="en-GB" sz="2300">
                <a:solidFill>
                  <a:schemeClr val="lt1"/>
                </a:solidFill>
              </a:rPr>
              <a:t>56€/deň</a:t>
            </a:r>
            <a:endParaRPr b="1" sz="23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Cesta</a:t>
            </a:r>
            <a:r>
              <a:rPr b="1" lang="en-GB" sz="2200">
                <a:solidFill>
                  <a:schemeClr val="lt1"/>
                </a:solidFill>
              </a:rPr>
              <a:t> </a:t>
            </a:r>
            <a:r>
              <a:rPr b="1" lang="en-GB" sz="2300">
                <a:solidFill>
                  <a:schemeClr val="lt1"/>
                </a:solidFill>
              </a:rPr>
              <a:t>79€</a:t>
            </a:r>
            <a:endParaRPr b="1" sz="23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Príspevok na zelené cestovanie (vlak, autobus) </a:t>
            </a:r>
            <a:r>
              <a:rPr b="1" lang="en-GB" sz="2300">
                <a:solidFill>
                  <a:schemeClr val="lt1"/>
                </a:solidFill>
              </a:rPr>
              <a:t>+50€</a:t>
            </a:r>
            <a:endParaRPr b="1" sz="2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76" name="Google Shape;276;g3132227e002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925" y="602315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32227e002_1_20"/>
          <p:cNvSpPr txBox="1"/>
          <p:nvPr>
            <p:ph type="title"/>
          </p:nvPr>
        </p:nvSpPr>
        <p:spPr>
          <a:xfrm>
            <a:off x="441550" y="442550"/>
            <a:ext cx="8229600" cy="7950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8A002A"/>
                </a:solidFill>
              </a:rPr>
              <a:t>Blended Intensive Programme (BIP)</a:t>
            </a:r>
            <a:endParaRPr sz="3200">
              <a:solidFill>
                <a:srgbClr val="8A002A"/>
              </a:solidFill>
            </a:endParaRPr>
          </a:p>
        </p:txBody>
      </p:sp>
      <p:sp>
        <p:nvSpPr>
          <p:cNvPr id="283" name="Google Shape;283;g3132227e002_1_20"/>
          <p:cNvSpPr/>
          <p:nvPr/>
        </p:nvSpPr>
        <p:spPr>
          <a:xfrm>
            <a:off x="478800" y="1321800"/>
            <a:ext cx="8291100" cy="43752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</a:rPr>
              <a:t>   POSTUP:</a:t>
            </a:r>
            <a:endParaRPr b="1" sz="2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1. Prihlás sa na BIP u organizátora</a:t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2. Vyplň prihlášku a nechaj si ju podpísať fakultným koordinátorom</a:t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3. Fakulta nominuje študenta na ÚMV</a:t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4. Študentovi je vytvorený výjazd v AIS a sprístupnený checklist</a:t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5. Najneskôr </a:t>
            </a:r>
            <a:r>
              <a:rPr b="1" lang="en-GB" sz="2100" u="sng">
                <a:solidFill>
                  <a:schemeClr val="lt1"/>
                </a:solidFill>
              </a:rPr>
              <a:t>3 týždne pred odchodom</a:t>
            </a:r>
            <a:r>
              <a:rPr lang="en-GB" sz="1900">
                <a:solidFill>
                  <a:schemeClr val="lt1"/>
                </a:solidFill>
              </a:rPr>
              <a:t> nahrať potrebné dokumenty</a:t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6. Zaslanie dohody o finančnej podpore z ÚMV</a:t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7. Zaslanie 100% finančných prostriedkov</a:t>
            </a:r>
            <a:endParaRPr sz="1900">
              <a:solidFill>
                <a:schemeClr val="lt1"/>
              </a:solidFill>
            </a:endParaRPr>
          </a:p>
          <a:p>
            <a:pPr indent="0" lvl="0" marL="288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</a:rPr>
              <a:t>8. Nahratie dokumentov do checklistu po mobilite</a:t>
            </a:r>
            <a:endParaRPr sz="19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84" name="Google Shape;284;g3132227e002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925" y="6023150"/>
            <a:ext cx="2009649" cy="52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g3132227e002_1_20"/>
          <p:cNvCxnSpPr/>
          <p:nvPr/>
        </p:nvCxnSpPr>
        <p:spPr>
          <a:xfrm>
            <a:off x="681325" y="3988000"/>
            <a:ext cx="7934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6" name="Google Shape;286;g3132227e002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702" y="4073300"/>
            <a:ext cx="1513076" cy="15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002A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8d1e40d3b_0_300"/>
          <p:cNvSpPr txBox="1"/>
          <p:nvPr>
            <p:ph type="ctrTitle"/>
          </p:nvPr>
        </p:nvSpPr>
        <p:spPr>
          <a:xfrm>
            <a:off x="568950" y="3058353"/>
            <a:ext cx="80061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Erasmus+ pracovná stáž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a8d1e40d3b_0_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725" y="5174225"/>
            <a:ext cx="36290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/>
          <p:nvPr/>
        </p:nvSpPr>
        <p:spPr>
          <a:xfrm>
            <a:off x="518740" y="1135585"/>
            <a:ext cx="8102405" cy="4753151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596565" y="506812"/>
            <a:ext cx="89253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Erasmus+ pracovná stáž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666075" y="1243975"/>
            <a:ext cx="76437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Základné predpoklady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Ukončený min. 1. ročník bakalárskeho štúdia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Študent na STU/ absolvent (do 1. roka od ukončenia štúdia)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Občan SR, členského štátu EÚ alebo ostatných štátov, ktoré participujú v programe </a:t>
            </a: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resp. </a:t>
            </a: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 prechodný pobyt v SR.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 stáže: 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AutoNum type="romanUcPeriod"/>
            </a:pPr>
            <a:r>
              <a:rPr b="1"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Dlhodobá pracovná stáž (klasická + absolventská)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II.  </a:t>
            </a:r>
            <a:r>
              <a:rPr b="1" lang="en-GB" sz="1800">
                <a:solidFill>
                  <a:schemeClr val="lt1"/>
                </a:solidFill>
              </a:rPr>
              <a:t>Krátkodobá doktorandská stáž </a:t>
            </a:r>
            <a:endParaRPr b="1"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499" y="6082999"/>
            <a:ext cx="2469650" cy="5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32227e002_3_17"/>
          <p:cNvSpPr/>
          <p:nvPr/>
        </p:nvSpPr>
        <p:spPr>
          <a:xfrm>
            <a:off x="363865" y="951647"/>
            <a:ext cx="8102400" cy="47532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132227e002_3_17"/>
          <p:cNvSpPr txBox="1"/>
          <p:nvPr>
            <p:ph type="ctrTitle"/>
          </p:nvPr>
        </p:nvSpPr>
        <p:spPr>
          <a:xfrm>
            <a:off x="493225" y="334775"/>
            <a:ext cx="4441800" cy="5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32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Dĺžka pobytu</a:t>
            </a:r>
            <a:endParaRPr sz="4700">
              <a:solidFill>
                <a:srgbClr val="8A002A"/>
              </a:solidFill>
            </a:endParaRPr>
          </a:p>
        </p:txBody>
      </p:sp>
      <p:sp>
        <p:nvSpPr>
          <p:cNvPr id="309" name="Google Shape;309;g3132227e002_3_17"/>
          <p:cNvSpPr txBox="1"/>
          <p:nvPr>
            <p:ph idx="1" type="subTitle"/>
          </p:nvPr>
        </p:nvSpPr>
        <p:spPr>
          <a:xfrm>
            <a:off x="648900" y="1204350"/>
            <a:ext cx="7462500" cy="444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GB" sz="2114">
                <a:solidFill>
                  <a:schemeClr val="lt1"/>
                </a:solidFill>
              </a:rPr>
              <a:t>Dlhodobá stáž:</a:t>
            </a:r>
            <a:r>
              <a:rPr lang="en-GB" sz="2114" u="sng">
                <a:solidFill>
                  <a:schemeClr val="lt1"/>
                </a:solidFill>
              </a:rPr>
              <a:t> </a:t>
            </a:r>
            <a:endParaRPr sz="2114" u="sng">
              <a:solidFill>
                <a:schemeClr val="lt1"/>
              </a:solidFill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2 - 12 mesiacov (v rámci jedného stupňa štúdia) </a:t>
            </a:r>
            <a:endParaRPr sz="2000">
              <a:solidFill>
                <a:schemeClr val="lt1"/>
              </a:solidFill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Stáž možná počas akademického roka i letných prázdnin</a:t>
            </a:r>
            <a:endParaRPr sz="2000">
              <a:solidFill>
                <a:schemeClr val="lt1"/>
              </a:solidFill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ABSOLVENT - musí prihlášku podať ešte ako študent, ale stáž realizuje až po ukončení štúdia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>
                <a:solidFill>
                  <a:schemeClr val="lt1"/>
                </a:solidFill>
              </a:rPr>
              <a:t>mesačný grant - </a:t>
            </a:r>
            <a:r>
              <a:rPr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financujeme max. 6 mesiacov, následne možnosť predĺženia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85">
                <a:solidFill>
                  <a:schemeClr val="lt1"/>
                </a:solidFill>
              </a:rPr>
              <a:t>Krátkodobá doktorandská stáž: </a:t>
            </a:r>
            <a:endParaRPr b="1" sz="2085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en-GB" sz="2000">
                <a:solidFill>
                  <a:schemeClr val="lt1"/>
                </a:solidFill>
              </a:rPr>
              <a:t>maximálne 30 dní, minimálne 5 dní</a:t>
            </a:r>
            <a:endParaRPr sz="20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en-GB" sz="2000">
                <a:solidFill>
                  <a:schemeClr val="lt1"/>
                </a:solidFill>
              </a:rPr>
              <a:t>možnosť 1 dňa na cestu (v prípade, že mobilita trvá menej ako 30 dní)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GB" sz="2000">
                <a:solidFill>
                  <a:schemeClr val="lt1"/>
                </a:solidFill>
              </a:rPr>
              <a:t>denná sadzba</a:t>
            </a:r>
            <a:endParaRPr sz="2000">
              <a:solidFill>
                <a:schemeClr val="lt1"/>
              </a:solidFill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3132227e002_3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500" y="6053425"/>
            <a:ext cx="2466975" cy="5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"/>
          <p:cNvSpPr/>
          <p:nvPr/>
        </p:nvSpPr>
        <p:spPr>
          <a:xfrm>
            <a:off x="417325" y="1010600"/>
            <a:ext cx="8430600" cy="40716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 txBox="1"/>
          <p:nvPr>
            <p:ph idx="1" type="body"/>
          </p:nvPr>
        </p:nvSpPr>
        <p:spPr>
          <a:xfrm>
            <a:off x="588596" y="1155102"/>
            <a:ext cx="8312400" cy="27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002A"/>
              </a:buClr>
              <a:buSzPts val="2400"/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Kde je možné realizovať stáž?</a:t>
            </a:r>
            <a:endParaRPr sz="2000">
              <a:solidFill>
                <a:schemeClr val="lt1"/>
              </a:solidFill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000">
                <a:solidFill>
                  <a:schemeClr val="lt1"/>
                </a:solidFill>
              </a:rPr>
              <a:t>Podniky</a:t>
            </a:r>
            <a:endParaRPr sz="1800">
              <a:solidFill>
                <a:schemeClr val="lt1"/>
              </a:solidFill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000">
                <a:solidFill>
                  <a:schemeClr val="lt1"/>
                </a:solidFill>
              </a:rPr>
              <a:t>Výskumné centrá</a:t>
            </a:r>
            <a:endParaRPr sz="1800">
              <a:solidFill>
                <a:schemeClr val="lt1"/>
              </a:solidFill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GB" sz="2000">
                <a:solidFill>
                  <a:schemeClr val="lt1"/>
                </a:solidFill>
              </a:rPr>
              <a:t>Vysokoškolské inštitúcie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577650" y="3000200"/>
            <a:ext cx="8312400" cy="2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2800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Kde nie je možné realizovať stáž?</a:t>
            </a:r>
            <a:endParaRPr b="0" i="0" sz="1000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Európske inštitúcie a iné orgány vrátane európskych agentúr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Organizácie, ktoré riadia európske programy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Národné zastupiteľstvá (veľvyslanectvá atď.) štátu, z ktorého študent pochádza 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200" y="5857725"/>
            <a:ext cx="2466975" cy="5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2"/>
          <p:cNvSpPr txBox="1"/>
          <p:nvPr/>
        </p:nvSpPr>
        <p:spPr>
          <a:xfrm>
            <a:off x="417325" y="308675"/>
            <a:ext cx="53862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Erasmus+ pracovná stáž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518740" y="1135585"/>
            <a:ext cx="8102405" cy="4753151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646757" y="546753"/>
            <a:ext cx="8925217" cy="96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Rozdelenie Erasmus+ mobilít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961400" y="1623250"/>
            <a:ext cx="67551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Študijný pobyt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Dlhodobý (min. 2 mesiace – max. 12 mesiacov v rámci jedného stupňa štúdia)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Krátkodobý </a:t>
            </a:r>
            <a:r>
              <a:rPr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BIP</a:t>
            </a:r>
            <a:r>
              <a:rPr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(5 - 30 dní)</a:t>
            </a:r>
            <a:endParaRPr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Pracovná stáž</a:t>
            </a:r>
            <a:r>
              <a:rPr b="1" i="0" lang="en-GB" sz="23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Dlhodobá </a:t>
            </a:r>
            <a:endParaRPr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Char char="●"/>
            </a:pPr>
            <a:r>
              <a:rPr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Krátkodobá</a:t>
            </a:r>
            <a:endParaRPr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00" y="612695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32227e002_3_29"/>
          <p:cNvSpPr/>
          <p:nvPr/>
        </p:nvSpPr>
        <p:spPr>
          <a:xfrm>
            <a:off x="518740" y="1135585"/>
            <a:ext cx="8102400" cy="47532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132227e002_3_29"/>
          <p:cNvSpPr txBox="1"/>
          <p:nvPr>
            <p:ph type="title"/>
          </p:nvPr>
        </p:nvSpPr>
        <p:spPr>
          <a:xfrm>
            <a:off x="582600" y="583474"/>
            <a:ext cx="8104200" cy="10035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>
                <a:solidFill>
                  <a:srgbClr val="980000"/>
                </a:solidFill>
              </a:rPr>
              <a:t>   </a:t>
            </a:r>
            <a:r>
              <a:rPr lang="en-GB" sz="2500">
                <a:solidFill>
                  <a:srgbClr val="980000"/>
                </a:solidFill>
              </a:rPr>
              <a:t>Kde nájsť vhodnú stáž?</a:t>
            </a:r>
            <a:r>
              <a:rPr lang="en-GB" sz="2500">
                <a:solidFill>
                  <a:schemeClr val="dk2"/>
                </a:solidFill>
              </a:rPr>
              <a:t> 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132227e002_3_29"/>
          <p:cNvSpPr txBox="1"/>
          <p:nvPr>
            <p:ph idx="1" type="body"/>
          </p:nvPr>
        </p:nvSpPr>
        <p:spPr>
          <a:xfrm>
            <a:off x="744400" y="1335975"/>
            <a:ext cx="7983900" cy="43524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126"/>
              <a:buFont typeface="Arial"/>
              <a:buNone/>
            </a:pPr>
            <a:r>
              <a:rPr lang="en-GB" sz="21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2051">
                <a:solidFill>
                  <a:schemeClr val="lt1"/>
                </a:solidFill>
              </a:rPr>
              <a:t>Priamo kontaktovať zahraničnú inštitúciu</a:t>
            </a:r>
            <a:endParaRPr sz="205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126"/>
              <a:buFont typeface="Arial"/>
              <a:buNone/>
            </a:pPr>
            <a:r>
              <a:rPr lang="en-GB" sz="21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2051">
                <a:solidFill>
                  <a:schemeClr val="lt1"/>
                </a:solidFill>
              </a:rPr>
              <a:t>Ponuky stáží na fakulte</a:t>
            </a:r>
            <a:endParaRPr sz="205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126"/>
              <a:buFont typeface="Arial"/>
              <a:buNone/>
            </a:pPr>
            <a:r>
              <a:rPr lang="en-GB" sz="21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2051">
                <a:solidFill>
                  <a:schemeClr val="lt1"/>
                </a:solidFill>
              </a:rPr>
              <a:t>Sociálne médiá ÚMV STU - </a:t>
            </a:r>
            <a:r>
              <a:rPr b="1" lang="en-GB" sz="2051">
                <a:solidFill>
                  <a:schemeClr val="lt1"/>
                </a:solidFill>
              </a:rPr>
              <a:t>stu.international</a:t>
            </a:r>
            <a:r>
              <a:rPr lang="en-GB" sz="2051">
                <a:solidFill>
                  <a:schemeClr val="lt1"/>
                </a:solidFill>
              </a:rPr>
              <a:t> - </a:t>
            </a:r>
            <a:r>
              <a:rPr lang="en-GB" sz="2051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2051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r>
              <a:rPr lang="en-GB" sz="2051">
                <a:solidFill>
                  <a:schemeClr val="lt1"/>
                </a:solidFill>
              </a:rPr>
              <a:t>,</a:t>
            </a:r>
            <a:r>
              <a:rPr lang="en-GB" sz="2051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2051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r>
              <a:rPr lang="en-GB" sz="2051">
                <a:solidFill>
                  <a:schemeClr val="lt1"/>
                </a:solidFill>
              </a:rPr>
              <a:t> - každú            stredu zverejňujeme ponuky</a:t>
            </a:r>
            <a:endParaRPr sz="205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126"/>
              <a:buFont typeface="Arial"/>
              <a:buNone/>
            </a:pPr>
            <a:r>
              <a:rPr lang="en-GB" sz="21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2051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Newsletter</a:t>
            </a:r>
            <a:r>
              <a:rPr lang="en-GB" sz="2051" u="sng">
                <a:solidFill>
                  <a:schemeClr val="lt1"/>
                </a:solidFill>
              </a:rPr>
              <a:t> </a:t>
            </a:r>
            <a:r>
              <a:rPr lang="en-GB" sz="2051">
                <a:solidFill>
                  <a:schemeClr val="lt1"/>
                </a:solidFill>
              </a:rPr>
              <a:t>- dostupný na našej webovej stránke - sekcia Erasmus +</a:t>
            </a:r>
            <a:endParaRPr sz="205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4046"/>
              <a:buFont typeface="Arial"/>
              <a:buNone/>
            </a:pPr>
            <a:r>
              <a:rPr b="1" lang="en-GB" sz="2035">
                <a:solidFill>
                  <a:schemeClr val="lt1"/>
                </a:solidFill>
              </a:rPr>
              <a:t>Databázy stáží:</a:t>
            </a:r>
            <a:endParaRPr b="1" sz="2035">
              <a:solidFill>
                <a:schemeClr val="lt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 u="sng">
              <a:solidFill>
                <a:schemeClr val="hlink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g3132227e002_3_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5538" y="6101075"/>
            <a:ext cx="2466975" cy="5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132227e002_3_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34925" y="3256525"/>
            <a:ext cx="1655650" cy="16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132227e002_3_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5325" y="3256525"/>
            <a:ext cx="1655650" cy="16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132227e002_3_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64525" y="3256525"/>
            <a:ext cx="1655650" cy="16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132227e002_3_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61200" y="3256519"/>
            <a:ext cx="1655650" cy="16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/>
          <p:nvPr>
            <p:ph idx="1" type="body"/>
          </p:nvPr>
        </p:nvSpPr>
        <p:spPr>
          <a:xfrm>
            <a:off x="457200" y="346510"/>
            <a:ext cx="84429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002A"/>
              </a:buClr>
              <a:buSzPts val="2400"/>
              <a:buNone/>
            </a:pPr>
            <a:r>
              <a:rPr b="1" lang="en-GB" sz="3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Dokumenty – pracovná stáž</a:t>
            </a:r>
            <a:endParaRPr b="1" sz="3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grpSp>
        <p:nvGrpSpPr>
          <p:cNvPr id="338" name="Google Shape;338;p11"/>
          <p:cNvGrpSpPr/>
          <p:nvPr/>
        </p:nvGrpSpPr>
        <p:grpSpPr>
          <a:xfrm>
            <a:off x="459771" y="963953"/>
            <a:ext cx="8224400" cy="4372500"/>
            <a:chOff x="2571" y="207166"/>
            <a:chExt cx="8224400" cy="4372500"/>
          </a:xfrm>
        </p:grpSpPr>
        <p:sp>
          <p:nvSpPr>
            <p:cNvPr id="339" name="Google Shape;339;p11"/>
            <p:cNvSpPr/>
            <p:nvPr/>
          </p:nvSpPr>
          <p:spPr>
            <a:xfrm>
              <a:off x="2571" y="207166"/>
              <a:ext cx="2507400" cy="518400"/>
            </a:xfrm>
            <a:prstGeom prst="rect">
              <a:avLst/>
            </a:prstGeom>
            <a:solidFill>
              <a:srgbClr val="981B30"/>
            </a:solidFill>
            <a:ln cap="flat" cmpd="sng" w="25400">
              <a:solidFill>
                <a:srgbClr val="981B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2571" y="207166"/>
              <a:ext cx="25074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 mobilitou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2571" y="725566"/>
              <a:ext cx="2507400" cy="3854100"/>
            </a:xfrm>
            <a:prstGeom prst="rect">
              <a:avLst/>
            </a:prstGeom>
            <a:solidFill>
              <a:srgbClr val="DDC9CA">
                <a:alpha val="88627"/>
              </a:srgbClr>
            </a:solidFill>
            <a:ln cap="flat" cmpd="sng" w="25400">
              <a:solidFill>
                <a:srgbClr val="DDC9CA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2571" y="725566"/>
              <a:ext cx="2507400" cy="38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Prihláška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Traineeship Agreement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Akceptačný list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Kópia Európskeho zdravotného preukazu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Komerčné poistenie </a:t>
              </a:r>
              <a:r>
                <a:rPr b="0" i="0" lang="en-GB" sz="18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www.erapo.sk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Tlačivo o osobnom účte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Tlačivo o kontaktných osobách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2861071" y="207166"/>
              <a:ext cx="2507400" cy="518400"/>
            </a:xfrm>
            <a:prstGeom prst="rect">
              <a:avLst/>
            </a:prstGeom>
            <a:solidFill>
              <a:srgbClr val="981B30"/>
            </a:solidFill>
            <a:ln cap="flat" cmpd="sng" w="25400">
              <a:solidFill>
                <a:srgbClr val="981B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1"/>
            <p:cNvSpPr txBox="1"/>
            <p:nvPr/>
          </p:nvSpPr>
          <p:spPr>
            <a:xfrm>
              <a:off x="2861071" y="207166"/>
              <a:ext cx="25074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Počas mobility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2861071" y="725566"/>
              <a:ext cx="2507400" cy="3854100"/>
            </a:xfrm>
            <a:prstGeom prst="rect">
              <a:avLst/>
            </a:prstGeom>
            <a:solidFill>
              <a:srgbClr val="DDC9CA">
                <a:alpha val="88627"/>
              </a:srgbClr>
            </a:solidFill>
            <a:ln cap="flat" cmpd="sng" w="25400">
              <a:solidFill>
                <a:srgbClr val="DDC9CA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1"/>
            <p:cNvSpPr txBox="1"/>
            <p:nvPr/>
          </p:nvSpPr>
          <p:spPr>
            <a:xfrm>
              <a:off x="2861071" y="725566"/>
              <a:ext cx="2507400" cy="38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Confirmation of arrival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OLS jazyková príprava (nepovinná)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5719571" y="207166"/>
              <a:ext cx="2507400" cy="518400"/>
            </a:xfrm>
            <a:prstGeom prst="rect">
              <a:avLst/>
            </a:prstGeom>
            <a:solidFill>
              <a:srgbClr val="981B30"/>
            </a:solidFill>
            <a:ln cap="flat" cmpd="sng" w="25400">
              <a:solidFill>
                <a:srgbClr val="981B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5719571" y="207166"/>
              <a:ext cx="25074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150" lIns="128000" spcFirstLastPara="1" rIns="128000" wrap="square" tIns="73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 mobilite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5719571" y="725566"/>
              <a:ext cx="2507400" cy="3854100"/>
            </a:xfrm>
            <a:prstGeom prst="rect">
              <a:avLst/>
            </a:prstGeom>
            <a:solidFill>
              <a:srgbClr val="DDC9CA">
                <a:alpha val="88627"/>
              </a:srgbClr>
            </a:solidFill>
            <a:ln cap="flat" cmpd="sng" w="25400">
              <a:solidFill>
                <a:srgbClr val="DDC9CA">
                  <a:alpha val="88627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5803988" y="725566"/>
              <a:ext cx="2422982" cy="38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Confirmation of termination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OLS záverečný jazykový test (nepovinný)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Erasmus+ záverečná správa</a:t>
              </a:r>
              <a:endParaRPr sz="1800">
                <a:solidFill>
                  <a:schemeClr val="dk1"/>
                </a:solidFill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Traineeship certificate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11"/>
          <p:cNvSpPr/>
          <p:nvPr/>
        </p:nvSpPr>
        <p:spPr>
          <a:xfrm>
            <a:off x="2259075" y="4944300"/>
            <a:ext cx="459600" cy="563400"/>
          </a:xfrm>
          <a:prstGeom prst="downArrow">
            <a:avLst>
              <a:gd fmla="val 47400" name="adj1"/>
              <a:gd fmla="val 69669" name="adj2"/>
            </a:avLst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A0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2072825" y="5625425"/>
            <a:ext cx="2850600" cy="44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700">
                <a:solidFill>
                  <a:schemeClr val="dk2"/>
                </a:solidFill>
              </a:rPr>
              <a:t>Dohoda o grante na stáž</a:t>
            </a:r>
            <a:endParaRPr b="0" i="1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4342250" y="2886800"/>
            <a:ext cx="459600" cy="5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A0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 txBox="1"/>
          <p:nvPr/>
        </p:nvSpPr>
        <p:spPr>
          <a:xfrm>
            <a:off x="3880938" y="3570910"/>
            <a:ext cx="145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 (80%)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7133300" y="3945450"/>
            <a:ext cx="498900" cy="526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A00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6719837" y="4507322"/>
            <a:ext cx="145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 (20%)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236" y="5933750"/>
            <a:ext cx="2354940" cy="4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8c765301d9_0_6"/>
          <p:cNvSpPr txBox="1"/>
          <p:nvPr/>
        </p:nvSpPr>
        <p:spPr>
          <a:xfrm>
            <a:off x="744675" y="556400"/>
            <a:ext cx="77934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27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Mesačné sadzby grantov na</a:t>
            </a:r>
            <a:r>
              <a:rPr b="1" lang="en-GB" sz="27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27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stáž (projekt 2023)</a:t>
            </a:r>
            <a:endParaRPr b="0" i="0" sz="2700" u="none" cap="none" strike="noStrike">
              <a:solidFill>
                <a:srgbClr val="8A00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63" name="Google Shape;363;g18c765301d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675" y="6077125"/>
            <a:ext cx="2266675" cy="47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4" name="Google Shape;364;g18c765301d9_0_6"/>
          <p:cNvGraphicFramePr/>
          <p:nvPr/>
        </p:nvGraphicFramePr>
        <p:xfrm>
          <a:off x="893400" y="134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{4539C270-8107-4754-958E-FCDD3FFB5288}</a:tableStyleId>
              </a:tblPr>
              <a:tblGrid>
                <a:gridCol w="3678600"/>
                <a:gridCol w="3678600"/>
              </a:tblGrid>
              <a:tr h="597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Cieľová krajina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Mesačná sadzba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chemeClr val="accent1"/>
                    </a:solidFill>
                  </a:tcPr>
                </a:tc>
              </a:tr>
              <a:tr h="972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Dánsko, Fínsko, Island, Írsko, Luxembursko, Švédsko, Spojené kráľovstvo, Lichtenštajnsko, Nórsko</a:t>
                      </a:r>
                      <a:endParaRPr sz="1300"/>
                    </a:p>
                  </a:txBody>
                  <a:tcPr marT="91425" marB="91425" marR="91425" marL="91425" anchor="ctr">
                    <a:solidFill>
                      <a:srgbClr val="C6A0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824 EUR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C6A0A4"/>
                    </a:solidFill>
                  </a:tcPr>
                </a:tc>
              </a:tr>
              <a:tr h="972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Rakúsko, Belgicko, Nemecko, Francúzsko, Taliansko, Grécko, Španielsko, Cyprus, Holandsko, Malta, Portugalsko</a:t>
                      </a:r>
                      <a:endParaRPr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3BA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824 EUR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3BABC"/>
                    </a:solidFill>
                  </a:tcPr>
                </a:tc>
              </a:tr>
              <a:tr h="968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Bulharsko, Chorvátsko, Česká republika, Estónsko, Litva, Lotyšsko, Maďarsko, Slovensko, Slovinsko, Poľsko, Rumunsko, Severné Macedónsko, Turecko, Srbsko</a:t>
                      </a:r>
                      <a:endParaRPr sz="1300"/>
                    </a:p>
                  </a:txBody>
                  <a:tcPr marT="91425" marB="91425" marR="91425" marL="91425" anchor="ctr">
                    <a:solidFill>
                      <a:srgbClr val="DDC9CA">
                        <a:alpha val="882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756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824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132227e002_3_41"/>
          <p:cNvSpPr/>
          <p:nvPr/>
        </p:nvSpPr>
        <p:spPr>
          <a:xfrm>
            <a:off x="417325" y="1010600"/>
            <a:ext cx="8430600" cy="40716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132227e002_3_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Denné sadzby grantov - projekt 2023</a:t>
            </a:r>
            <a:endParaRPr sz="3200">
              <a:solidFill>
                <a:srgbClr val="8A00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3132227e002_3_41"/>
          <p:cNvSpPr txBox="1"/>
          <p:nvPr>
            <p:ph idx="1" type="body"/>
          </p:nvPr>
        </p:nvSpPr>
        <p:spPr>
          <a:xfrm>
            <a:off x="833050" y="1417650"/>
            <a:ext cx="7005300" cy="39612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1"/>
                </a:solidFill>
              </a:rPr>
              <a:t>Študenti zúčastňujúci sa na krátkodobej (doktorandskej) mobilite do akejkoľvek krajiny dostávajú: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lt1"/>
                </a:solidFill>
              </a:rPr>
              <a:t>- </a:t>
            </a:r>
            <a:r>
              <a:rPr b="1" lang="en-GB" sz="2100">
                <a:solidFill>
                  <a:schemeClr val="lt1"/>
                </a:solidFill>
              </a:rPr>
              <a:t>do 14. dňa aktivity:</a:t>
            </a:r>
            <a:r>
              <a:rPr b="1" lang="en-GB" sz="2200">
                <a:solidFill>
                  <a:schemeClr val="lt1"/>
                </a:solidFill>
              </a:rPr>
              <a:t> </a:t>
            </a:r>
            <a:r>
              <a:rPr b="1" lang="en-GB" sz="2300">
                <a:solidFill>
                  <a:schemeClr val="lt1"/>
                </a:solidFill>
              </a:rPr>
              <a:t>79 EUR/deň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lt1"/>
                </a:solidFill>
              </a:rPr>
              <a:t>- </a:t>
            </a:r>
            <a:r>
              <a:rPr b="1" lang="en-GB" sz="2100">
                <a:solidFill>
                  <a:schemeClr val="lt1"/>
                </a:solidFill>
              </a:rPr>
              <a:t>od 15. do 30. dňa aktivity:</a:t>
            </a:r>
            <a:r>
              <a:rPr b="1" lang="en-GB" sz="2200">
                <a:solidFill>
                  <a:schemeClr val="lt1"/>
                </a:solidFill>
              </a:rPr>
              <a:t> </a:t>
            </a:r>
            <a:r>
              <a:rPr b="1" lang="en-GB" sz="2300">
                <a:solidFill>
                  <a:schemeClr val="lt1"/>
                </a:solidFill>
              </a:rPr>
              <a:t>56 EUR/deň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73" name="Google Shape;373;g3132227e002_3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250" y="5938750"/>
            <a:ext cx="2266675" cy="4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132227e002_3_62"/>
          <p:cNvSpPr txBox="1"/>
          <p:nvPr>
            <p:ph type="title"/>
          </p:nvPr>
        </p:nvSpPr>
        <p:spPr>
          <a:xfrm>
            <a:off x="855350" y="235750"/>
            <a:ext cx="6382200" cy="8625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985"/>
              <a:buFont typeface="Arial"/>
              <a:buNone/>
            </a:pPr>
            <a:r>
              <a:rPr lang="en-GB" sz="3550">
                <a:solidFill>
                  <a:srgbClr val="8A002A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Navýšenie grantu</a:t>
            </a:r>
            <a:endParaRPr sz="3550">
              <a:solidFill>
                <a:srgbClr val="8A00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80" name="Google Shape;380;g3132227e002_3_62"/>
          <p:cNvGraphicFramePr/>
          <p:nvPr/>
        </p:nvGraphicFramePr>
        <p:xfrm>
          <a:off x="1365525" y="1098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{4539C270-8107-4754-958E-FCDD3FFB5288}</a:tableStyleId>
              </a:tblPr>
              <a:tblGrid>
                <a:gridCol w="2308400"/>
                <a:gridCol w="1834650"/>
                <a:gridCol w="1834650"/>
              </a:tblGrid>
              <a:tr h="51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</a:rPr>
                        <a:t>Navýšenie z dôvodu zeleného cestovania</a:t>
                      </a:r>
                      <a:r>
                        <a:rPr lang="en-GB" sz="1300">
                          <a:solidFill>
                            <a:schemeClr val="dk1"/>
                          </a:solidFill>
                        </a:rPr>
                        <a:t> 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(vlak, autobus)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6A0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</a:rPr>
                        <a:t>Jednorázovo 50 €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D3BA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DC9CA">
                        <a:alpha val="88240"/>
                      </a:srgbClr>
                    </a:solidFill>
                  </a:tcPr>
                </a:tc>
              </a:tr>
              <a:tr h="1544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</a:rPr>
                        <a:t>Študenti s nedostatkom príležitostí</a:t>
                      </a:r>
                      <a:endParaRPr b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Študent je osamelým rodičom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Študent pochádza z rodiny s nízkymi príjmami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etc.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C6A0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Dlhodobá mobilita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250€/mesiac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D3BA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Krátkodobá mobilita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1-14 dní/100€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15-30 dní/150€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DDC9CA">
                        <a:alpha val="88240"/>
                      </a:srgbClr>
                    </a:solidFill>
                  </a:tcPr>
                </a:tc>
              </a:tr>
              <a:tr h="2116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</a:rPr>
                        <a:t>Podpora pre študentov so špecifickými potrebami</a:t>
                      </a:r>
                      <a:endParaRPr b="1" sz="13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Podpora pre študentov s ťažkým zdravotným postihnutím (ŤZP)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6A0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Potrebné dokumenty: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Čestné vyhlásenie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Potvrdenie, ktoré dokazuje nárok na top-up (napr.: zmluva o poberaní sociálneho štipendia, iné potvrdenie potvrdzujúce sociálny alebo zdravotný stav etc.)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3BA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DC9CA">
                        <a:alpha val="8824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81" name="Google Shape;381;g3132227e002_3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500" y="610100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 txBox="1"/>
          <p:nvPr/>
        </p:nvSpPr>
        <p:spPr>
          <a:xfrm>
            <a:off x="474425" y="562175"/>
            <a:ext cx="75210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0"/>
              <a:buFont typeface="Arial"/>
              <a:buNone/>
            </a:pPr>
            <a:r>
              <a:rPr b="1" i="0" lang="en-GB" sz="322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Útvar medzinárodných vzťahov (</a:t>
            </a:r>
            <a:r>
              <a:rPr b="1" lang="en-GB" sz="322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ÚMV)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7" name="Google Shape;387;p46"/>
          <p:cNvGraphicFramePr/>
          <p:nvPr/>
        </p:nvGraphicFramePr>
        <p:xfrm>
          <a:off x="1148556" y="43978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{9DEADE46-3B3B-4DB3-A809-18D0AC916FE7}</a:tableStyleId>
              </a:tblPr>
              <a:tblGrid>
                <a:gridCol w="68468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acebook Instagram Logo Images, Stock Photos &amp; Vectors | Shutterstock" id="388" name="Google Shape;388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1294" l="0" r="57678" t="0"/>
          <a:stretch/>
        </p:blipFill>
        <p:spPr>
          <a:xfrm>
            <a:off x="5117193" y="3035631"/>
            <a:ext cx="325633" cy="457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Instagram Logo Images, Stock Photos &amp; Vectors | Shutterstock" id="389" name="Google Shape;389;p46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14182" l="41100" r="0" t="0"/>
          <a:stretch/>
        </p:blipFill>
        <p:spPr>
          <a:xfrm>
            <a:off x="5040005" y="3759899"/>
            <a:ext cx="524686" cy="512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et Images, Stock Photos &amp; Vectors | Shutterstock" id="390" name="Google Shape;390;p4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23932" l="15399" r="18632" t="12170"/>
          <a:stretch/>
        </p:blipFill>
        <p:spPr>
          <a:xfrm>
            <a:off x="5034560" y="4575532"/>
            <a:ext cx="490911" cy="512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con Download | Empty Email" id="391" name="Google Shape;391;p4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40012" y="2288524"/>
            <a:ext cx="480022" cy="48002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6"/>
          <p:cNvSpPr/>
          <p:nvPr/>
        </p:nvSpPr>
        <p:spPr>
          <a:xfrm>
            <a:off x="795627" y="4228328"/>
            <a:ext cx="3603405" cy="39045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6"/>
          <p:cNvSpPr txBox="1"/>
          <p:nvPr/>
        </p:nvSpPr>
        <p:spPr>
          <a:xfrm>
            <a:off x="5695852" y="3853709"/>
            <a:ext cx="457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stu.international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6"/>
          <p:cNvSpPr txBox="1"/>
          <p:nvPr/>
        </p:nvSpPr>
        <p:spPr>
          <a:xfrm>
            <a:off x="5695852" y="4623968"/>
            <a:ext cx="457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www.stuba.sk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6"/>
          <p:cNvSpPr txBox="1"/>
          <p:nvPr/>
        </p:nvSpPr>
        <p:spPr>
          <a:xfrm>
            <a:off x="5695852" y="3083423"/>
            <a:ext cx="457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STU.International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6"/>
          <p:cNvSpPr txBox="1"/>
          <p:nvPr/>
        </p:nvSpPr>
        <p:spPr>
          <a:xfrm>
            <a:off x="5695852" y="2313147"/>
            <a:ext cx="4572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international@stuba.sk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6"/>
          <p:cNvSpPr txBox="1"/>
          <p:nvPr/>
        </p:nvSpPr>
        <p:spPr>
          <a:xfrm>
            <a:off x="709150" y="2111875"/>
            <a:ext cx="33225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Sídlo</a:t>
            </a:r>
            <a:endParaRPr b="1" sz="2300">
              <a:solidFill>
                <a:srgbClr val="8A00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Rektorát STU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Vazovova 5, 812 43 Bratislava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Stránkové dni</a:t>
            </a:r>
            <a:endParaRPr b="1" sz="2300">
              <a:solidFill>
                <a:srgbClr val="8A00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Pondelok - Štvrtok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9:00 - 11:00  13:00 - 15:00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98" name="Google Shape;398;p46"/>
          <p:cNvCxnSpPr/>
          <p:nvPr/>
        </p:nvCxnSpPr>
        <p:spPr>
          <a:xfrm>
            <a:off x="543600" y="1349288"/>
            <a:ext cx="7934700" cy="0"/>
          </a:xfrm>
          <a:prstGeom prst="straightConnector1">
            <a:avLst/>
          </a:prstGeom>
          <a:noFill/>
          <a:ln cap="flat" cmpd="sng" w="9525">
            <a:solidFill>
              <a:srgbClr val="8A002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132227e002_0_70"/>
          <p:cNvSpPr txBox="1"/>
          <p:nvPr/>
        </p:nvSpPr>
        <p:spPr>
          <a:xfrm>
            <a:off x="506398" y="272450"/>
            <a:ext cx="725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20"/>
              <a:buFont typeface="Arial"/>
              <a:buNone/>
            </a:pPr>
            <a:r>
              <a:rPr b="1" lang="en-GB" sz="312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Členovia tímu ÚMV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4" name="Google Shape;404;g3132227e002_0_70"/>
          <p:cNvGraphicFramePr/>
          <p:nvPr/>
        </p:nvGraphicFramePr>
        <p:xfrm>
          <a:off x="1148556" y="43978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{9DEADE46-3B3B-4DB3-A809-18D0AC916FE7}</a:tableStyleId>
              </a:tblPr>
              <a:tblGrid>
                <a:gridCol w="68468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5" name="Google Shape;405;g3132227e002_0_70"/>
          <p:cNvSpPr/>
          <p:nvPr/>
        </p:nvSpPr>
        <p:spPr>
          <a:xfrm>
            <a:off x="795627" y="4228328"/>
            <a:ext cx="3603300" cy="390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g3132227e002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925" y="1067175"/>
            <a:ext cx="2759225" cy="55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132227e002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587" y="1141775"/>
            <a:ext cx="2893350" cy="52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132227e002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675" y="1107175"/>
            <a:ext cx="2199600" cy="340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g3132227e002_0_70"/>
          <p:cNvCxnSpPr/>
          <p:nvPr/>
        </p:nvCxnSpPr>
        <p:spPr>
          <a:xfrm>
            <a:off x="604638" y="946450"/>
            <a:ext cx="7934700" cy="0"/>
          </a:xfrm>
          <a:prstGeom prst="straightConnector1">
            <a:avLst/>
          </a:prstGeom>
          <a:noFill/>
          <a:ln cap="flat" cmpd="sng" w="9525">
            <a:solidFill>
              <a:srgbClr val="8A002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/>
          <p:nvPr/>
        </p:nvSpPr>
        <p:spPr>
          <a:xfrm>
            <a:off x="518740" y="1135585"/>
            <a:ext cx="8102405" cy="4753151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3"/>
          <p:cNvSpPr txBox="1"/>
          <p:nvPr/>
        </p:nvSpPr>
        <p:spPr>
          <a:xfrm>
            <a:off x="646757" y="546753"/>
            <a:ext cx="8925217" cy="96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Erasmus+ študijný pobyt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3"/>
          <p:cNvSpPr txBox="1"/>
          <p:nvPr/>
        </p:nvSpPr>
        <p:spPr>
          <a:xfrm>
            <a:off x="1106424" y="1522018"/>
            <a:ext cx="73152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Základné predpoklady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Ukončený min. 1. ročník </a:t>
            </a:r>
            <a:r>
              <a:rPr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Bc. </a:t>
            </a: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štúdia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Zapísaný študent na STU (Bc., Ing., PhD.)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Občan SR, členského štátu EÚ alebo ostatných štátov, ktoré participujú v programe alebo má prechodný pobyt v SR</a:t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 študentov končiacich ročníkov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Možnosť písania záverečnej práce</a:t>
            </a:r>
            <a:endParaRPr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Mobilitu </a:t>
            </a: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odporúčame</a:t>
            </a: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absolvovať v ZS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00" y="610100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title"/>
          </p:nvPr>
        </p:nvSpPr>
        <p:spPr>
          <a:xfrm>
            <a:off x="393895" y="1855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2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Programové krajiny Erasmus+ </a:t>
            </a:r>
            <a:endParaRPr/>
          </a:p>
        </p:txBody>
      </p:sp>
      <p:pic>
        <p:nvPicPr>
          <p:cNvPr descr="Výsledok vyhľadávania obrázkov pre dopyt mapa erasmus&quot;" id="163" name="Google Shape;163;p34"/>
          <p:cNvPicPr preferRelativeResize="0"/>
          <p:nvPr/>
        </p:nvPicPr>
        <p:blipFill rotWithShape="1">
          <a:blip r:embed="rId3">
            <a:alphaModFix amt="50000"/>
          </a:blip>
          <a:srcRect b="0" l="-1317" r="0" t="21116"/>
          <a:stretch/>
        </p:blipFill>
        <p:spPr>
          <a:xfrm>
            <a:off x="-126610" y="1713689"/>
            <a:ext cx="9270610" cy="53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4"/>
          <p:cNvSpPr txBox="1"/>
          <p:nvPr/>
        </p:nvSpPr>
        <p:spPr>
          <a:xfrm>
            <a:off x="393890" y="1713688"/>
            <a:ext cx="38967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Belgicko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Bulharsko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Cyprus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Dánsko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Estónsko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Fínsko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Francúzsko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Grécko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Holandsko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Chorvátsko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Írsko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Litva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Lotyšsko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4"/>
          <p:cNvSpPr txBox="1"/>
          <p:nvPr/>
        </p:nvSpPr>
        <p:spPr>
          <a:xfrm>
            <a:off x="2551683" y="1713693"/>
            <a:ext cx="30807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Luxembursko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Maďarsko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Nemecko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Poľsko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Portugalsko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Rakúsko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Rumunsko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Slovinsko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Španielsko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Švédsko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Taliansko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277835" y="1124730"/>
            <a:ext cx="27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Členské štáty 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4"/>
          <p:cNvSpPr txBox="1"/>
          <p:nvPr/>
        </p:nvSpPr>
        <p:spPr>
          <a:xfrm>
            <a:off x="4712046" y="2573005"/>
            <a:ext cx="153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4"/>
          <p:cNvSpPr txBox="1"/>
          <p:nvPr/>
        </p:nvSpPr>
        <p:spPr>
          <a:xfrm>
            <a:off x="5878258" y="1713701"/>
            <a:ext cx="2823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Lichtenštajnsko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Nórsko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Severné Macedónsko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Srbsko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Turecko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4"/>
          <p:cNvSpPr txBox="1"/>
          <p:nvPr/>
        </p:nvSpPr>
        <p:spPr>
          <a:xfrm>
            <a:off x="5761034" y="1124731"/>
            <a:ext cx="272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Nečlenské štáty 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32227e002_5_11"/>
          <p:cNvSpPr txBox="1"/>
          <p:nvPr/>
        </p:nvSpPr>
        <p:spPr>
          <a:xfrm>
            <a:off x="218707" y="407278"/>
            <a:ext cx="89253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29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Partnerské univerzity aliancie EULiST Európskej Univerzity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3132227e002_5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00" y="6101000"/>
            <a:ext cx="2009649" cy="5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132227e002_5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00" y="918763"/>
            <a:ext cx="8925298" cy="502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/>
          <p:nvPr/>
        </p:nvSpPr>
        <p:spPr>
          <a:xfrm>
            <a:off x="5328568" y="1095714"/>
            <a:ext cx="3348061" cy="5507243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8A002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335872" y="477125"/>
            <a:ext cx="67833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0"/>
              <a:buFont typeface="Arial"/>
              <a:buNone/>
            </a:pPr>
            <a:r>
              <a:rPr b="1" i="0" lang="en-GB" sz="3200" u="none" cap="none" strike="noStrike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Ako sa stať Erasmus+ študentom?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A002A"/>
              </a:buClr>
              <a:buSzPts val="3200"/>
              <a:buFont typeface="Calibri"/>
              <a:buNone/>
            </a:pPr>
            <a:r>
              <a:t/>
            </a:r>
            <a:endParaRPr b="0" i="0" sz="98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3"/>
          <p:cNvGrpSpPr/>
          <p:nvPr/>
        </p:nvGrpSpPr>
        <p:grpSpPr>
          <a:xfrm>
            <a:off x="1768653" y="1279529"/>
            <a:ext cx="2041603" cy="4297106"/>
            <a:chOff x="3761" y="646252"/>
            <a:chExt cx="2041603" cy="4297106"/>
          </a:xfrm>
        </p:grpSpPr>
        <p:sp>
          <p:nvSpPr>
            <p:cNvPr id="184" name="Google Shape;184;p3"/>
            <p:cNvSpPr/>
            <p:nvPr/>
          </p:nvSpPr>
          <p:spPr>
            <a:xfrm rot="5400000">
              <a:off x="299752" y="1743352"/>
              <a:ext cx="1521376" cy="183744"/>
            </a:xfrm>
            <a:prstGeom prst="rect">
              <a:avLst/>
            </a:prstGeom>
            <a:solidFill>
              <a:srgbClr val="901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61" y="646252"/>
              <a:ext cx="2041603" cy="1224962"/>
            </a:xfrm>
            <a:prstGeom prst="roundRect">
              <a:avLst>
                <a:gd fmla="val 10000" name="adj"/>
              </a:avLst>
            </a:prstGeom>
            <a:solidFill>
              <a:srgbClr val="6E152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39639" y="682130"/>
              <a:ext cx="1969847" cy="1153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Výber univerzity</a:t>
              </a:r>
              <a:endPara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lang="en-GB" sz="17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k</a:t>
              </a:r>
              <a:r>
                <a:rPr b="1" lang="en-GB" sz="17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onzultácia s garantom štúdia</a:t>
              </a:r>
              <a:endParaRPr b="1" sz="17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 rot="5400000">
              <a:off x="299752" y="3346422"/>
              <a:ext cx="1521376" cy="183744"/>
            </a:xfrm>
            <a:prstGeom prst="rect">
              <a:avLst/>
            </a:prstGeom>
            <a:solidFill>
              <a:srgbClr val="B23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761" y="2177454"/>
              <a:ext cx="2041603" cy="1224962"/>
            </a:xfrm>
            <a:prstGeom prst="roundRect">
              <a:avLst>
                <a:gd fmla="val 10000" name="adj"/>
              </a:avLst>
            </a:prstGeom>
            <a:solidFill>
              <a:srgbClr val="92283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39639" y="2213332"/>
              <a:ext cx="1969847" cy="1153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761" y="3718396"/>
              <a:ext cx="2041603" cy="1224962"/>
            </a:xfrm>
            <a:prstGeom prst="roundRect">
              <a:avLst>
                <a:gd fmla="val 10000" name="adj"/>
              </a:avLst>
            </a:prstGeom>
            <a:solidFill>
              <a:srgbClr val="BB727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75541" y="3790141"/>
              <a:ext cx="1969800" cy="11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Výberové konanie na fakulte</a:t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3"/>
          <p:cNvSpPr/>
          <p:nvPr/>
        </p:nvSpPr>
        <p:spPr>
          <a:xfrm>
            <a:off x="1479261" y="3031077"/>
            <a:ext cx="26205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Prihláška v AISe</a:t>
            </a:r>
            <a:endParaRPr b="1" i="0" sz="1600" u="none" cap="none" strike="noStrike">
              <a:solidFill>
                <a:srgbClr val="000000"/>
              </a:solidFill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896751" y="2076252"/>
            <a:ext cx="23406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Možnosť výberu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univerzít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sng" cap="none" strike="noStrike">
              <a:solidFill>
                <a:srgbClr val="00399C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9577" y="3276148"/>
            <a:ext cx="3926044" cy="239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32227e002_0_0"/>
          <p:cNvSpPr/>
          <p:nvPr/>
        </p:nvSpPr>
        <p:spPr>
          <a:xfrm>
            <a:off x="518740" y="1135585"/>
            <a:ext cx="8102400" cy="4753200"/>
          </a:xfrm>
          <a:prstGeom prst="rect">
            <a:avLst/>
          </a:prstGeom>
          <a:solidFill>
            <a:srgbClr val="8A002A"/>
          </a:solidFill>
          <a:ln cap="flat" cmpd="sng" w="9525">
            <a:solidFill>
              <a:srgbClr val="961A2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132227e002_0_0"/>
          <p:cNvSpPr txBox="1"/>
          <p:nvPr/>
        </p:nvSpPr>
        <p:spPr>
          <a:xfrm>
            <a:off x="646757" y="546753"/>
            <a:ext cx="89253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Finančná podpora (grant) a systém vyplácania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132227e002_0_0"/>
          <p:cNvSpPr txBox="1"/>
          <p:nvPr/>
        </p:nvSpPr>
        <p:spPr>
          <a:xfrm>
            <a:off x="762775" y="1522025"/>
            <a:ext cx="76590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</a:rPr>
              <a:t>Grant predstavuje finančnú podporu zo zdrojov EÚ pre uľahčenie realizácie zahraničného štúdia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(</a:t>
            </a:r>
            <a:r>
              <a:rPr b="1" lang="en-GB" sz="2300">
                <a:solidFill>
                  <a:schemeClr val="lt1"/>
                </a:solidFill>
              </a:rPr>
              <a:t>nepokrýva </a:t>
            </a:r>
            <a:r>
              <a:rPr b="1" lang="en-GB" sz="2300">
                <a:solidFill>
                  <a:schemeClr val="lt1"/>
                </a:solidFill>
              </a:rPr>
              <a:t>100%</a:t>
            </a:r>
            <a:r>
              <a:rPr b="1" lang="en-GB" sz="2300">
                <a:solidFill>
                  <a:schemeClr val="lt1"/>
                </a:solidFill>
              </a:rPr>
              <a:t> vynaložených nákladov</a:t>
            </a:r>
            <a:r>
              <a:rPr lang="en-GB" sz="2200">
                <a:solidFill>
                  <a:schemeClr val="lt1"/>
                </a:solidFill>
              </a:rPr>
              <a:t>)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</a:rPr>
              <a:t>Pred odchodom na mobilitu - vyplatenie </a:t>
            </a:r>
            <a:r>
              <a:rPr b="1" lang="en-GB" sz="2300">
                <a:solidFill>
                  <a:schemeClr val="lt1"/>
                </a:solidFill>
              </a:rPr>
              <a:t>80% grantu</a:t>
            </a:r>
            <a:endParaRPr b="1" sz="23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lt1"/>
                </a:solidFill>
              </a:rPr>
              <a:t>                                         </a:t>
            </a:r>
            <a:r>
              <a:rPr lang="en-GB" sz="2100">
                <a:solidFill>
                  <a:schemeClr val="lt1"/>
                </a:solidFill>
              </a:rPr>
              <a:t>Po podpise</a:t>
            </a:r>
            <a:r>
              <a:rPr lang="en-GB" sz="2000">
                <a:solidFill>
                  <a:schemeClr val="lt1"/>
                </a:solidFill>
              </a:rPr>
              <a:t> </a:t>
            </a:r>
            <a:r>
              <a:rPr b="1" lang="en-GB" sz="2200">
                <a:solidFill>
                  <a:schemeClr val="lt1"/>
                </a:solidFill>
              </a:rPr>
              <a:t>dohody o grante</a:t>
            </a:r>
            <a:endParaRPr b="1"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</a:rPr>
              <a:t>Po príchode z mobility </a:t>
            </a:r>
            <a:r>
              <a:rPr b="1" lang="en-GB" sz="2100">
                <a:solidFill>
                  <a:schemeClr val="lt1"/>
                </a:solidFill>
              </a:rPr>
              <a:t>- </a:t>
            </a:r>
            <a:r>
              <a:rPr lang="en-GB" sz="2100">
                <a:solidFill>
                  <a:schemeClr val="lt1"/>
                </a:solidFill>
              </a:rPr>
              <a:t>vyplatenie </a:t>
            </a:r>
            <a:r>
              <a:rPr b="1" lang="en-GB" sz="2300">
                <a:solidFill>
                  <a:schemeClr val="lt1"/>
                </a:solidFill>
              </a:rPr>
              <a:t>20% grantu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chemeClr val="lt1"/>
                </a:solidFill>
              </a:rPr>
              <a:t>                                	  </a:t>
            </a:r>
            <a:r>
              <a:rPr lang="en-GB" sz="2100">
                <a:solidFill>
                  <a:schemeClr val="lt1"/>
                </a:solidFill>
              </a:rPr>
              <a:t>Podmienka</a:t>
            </a:r>
            <a:r>
              <a:rPr b="1" lang="en-GB" sz="2100">
                <a:solidFill>
                  <a:schemeClr val="lt1"/>
                </a:solidFill>
              </a:rPr>
              <a:t> </a:t>
            </a:r>
            <a:r>
              <a:rPr b="1" lang="en-GB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 kreditov</a:t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3132227e0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00" y="610965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32227e002_0_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Mesačné sadzby grantov na študijný pobyt</a:t>
            </a:r>
            <a:endParaRPr sz="3200"/>
          </a:p>
        </p:txBody>
      </p:sp>
      <p:graphicFrame>
        <p:nvGraphicFramePr>
          <p:cNvPr id="209" name="Google Shape;209;g3132227e002_0_8"/>
          <p:cNvGraphicFramePr/>
          <p:nvPr/>
        </p:nvGraphicFramePr>
        <p:xfrm>
          <a:off x="853025" y="1555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{4539C270-8107-4754-958E-FCDD3FFB5288}</a:tableStyleId>
              </a:tblPr>
              <a:tblGrid>
                <a:gridCol w="1786350"/>
                <a:gridCol w="4023850"/>
                <a:gridCol w="1627725"/>
              </a:tblGrid>
              <a:tr h="46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</a:rPr>
                        <a:t>Skupiny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8A00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</a:rPr>
                        <a:t>Prijímajúca krajina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8A00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</a:rPr>
                        <a:t>Suma na mesiac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8A002A"/>
                    </a:solidFill>
                  </a:tcPr>
                </a:tc>
              </a:tr>
              <a:tr h="132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Skupina 1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Krajiny s vyššími životnými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nákladmi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6A0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000000"/>
                          </a:solidFill>
                        </a:rPr>
                        <a:t>Belgicko, Dánsko, Fínsko, Francúzsko, Holandsko, Írsko, Island, Lichtenštajnsko, Luxembursko, Nemecko, Nórsko, Rakúsko, Švédsko, Taliansko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(tretie krajiny nepridružené k programu z regiónu 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13, 14)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6A0A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674 EUR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6A0A4"/>
                    </a:solidFill>
                  </a:tcPr>
                </a:tc>
              </a:tr>
              <a:tr h="1097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Skupina 2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Krajiny so stredne vysokými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životnými nákladmi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3BA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Cyprus, Česká republika, Estónsko,</a:t>
                      </a:r>
                      <a:endParaRPr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Grécko, Lotyšsko, Malta, Portugalsko, Slovensko, Slovinsko, Španielsko</a:t>
                      </a:r>
                      <a:endParaRPr sz="1500"/>
                    </a:p>
                  </a:txBody>
                  <a:tcPr marT="91425" marB="91425" marR="91425" marL="91425">
                    <a:solidFill>
                      <a:srgbClr val="D3BA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606 EUR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3BABC"/>
                    </a:solidFill>
                  </a:tcPr>
                </a:tc>
              </a:tr>
              <a:tr h="1097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Skupina 3</a:t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Krajiny s nižšími životnými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nákladmi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Bulharsko, Chorvátsko, Litva, Maďarsko, Poľsko, Rumunsko, Severné Macedónsko, Srbsko,</a:t>
                      </a:r>
                      <a:endParaRPr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Turecko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550 EUR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10" name="Google Shape;210;g3132227e00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250" y="603180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32227e002_0_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Podpora na cestovné náklady -</a:t>
            </a:r>
            <a:endParaRPr sz="3200">
              <a:solidFill>
                <a:srgbClr val="8A00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8A002A"/>
                </a:solidFill>
                <a:latin typeface="Calibri"/>
                <a:ea typeface="Calibri"/>
                <a:cs typeface="Calibri"/>
                <a:sym typeface="Calibri"/>
              </a:rPr>
              <a:t>príspevok na cestovné náklady pre všetkých účastníkov mobilít</a:t>
            </a:r>
            <a:endParaRPr>
              <a:solidFill>
                <a:srgbClr val="8A00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7" name="Google Shape;217;g3132227e002_0_15"/>
          <p:cNvGraphicFramePr/>
          <p:nvPr/>
        </p:nvGraphicFramePr>
        <p:xfrm>
          <a:off x="844388" y="1567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{4539C270-8107-4754-958E-FCDD3FFB5288}</a:tableStyleId>
              </a:tblPr>
              <a:tblGrid>
                <a:gridCol w="2542725"/>
                <a:gridCol w="2542725"/>
                <a:gridCol w="2542725"/>
              </a:tblGrid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</a:rPr>
                        <a:t>Cestovné vzdialenosti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8A00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</a:rPr>
                        <a:t>Zelené cestovanie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8A00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</a:rPr>
                        <a:t>Iné ako zelené cestovanie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8A002A"/>
                    </a:solidFill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od 10 km do 99 km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56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od 100 km do 499 km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285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211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od 500 km do 1 999 km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417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309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od 2 000 km do 2 999 km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535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395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od 3 000 km do 3 999 km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785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580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od 4 000 km do 7 999 km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1 188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1 188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  <a:tr h="483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8 000 km alebo viac</a:t>
                      </a:r>
                      <a:endParaRPr sz="1300"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1 735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1 735 EUR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C9CA">
                        <a:alpha val="8902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18" name="Google Shape;218;g3132227e00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925" y="6023150"/>
            <a:ext cx="2009649" cy="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U_prezentacia_biela">
  <a:themeElements>
    <a:clrScheme name="STU_1">
      <a:dk1>
        <a:srgbClr val="000000"/>
      </a:dk1>
      <a:lt1>
        <a:srgbClr val="FFFFFF"/>
      </a:lt1>
      <a:dk2>
        <a:srgbClr val="6E0000"/>
      </a:dk2>
      <a:lt2>
        <a:srgbClr val="E4E4E4"/>
      </a:lt2>
      <a:accent1>
        <a:srgbClr val="981E32"/>
      </a:accent1>
      <a:accent2>
        <a:srgbClr val="FF7900"/>
      </a:accent2>
      <a:accent3>
        <a:srgbClr val="ECC200"/>
      </a:accent3>
      <a:accent4>
        <a:srgbClr val="00A9E0"/>
      </a:accent4>
      <a:accent5>
        <a:srgbClr val="747678"/>
      </a:accent5>
      <a:accent6>
        <a:srgbClr val="009B3A"/>
      </a:accent6>
      <a:hlink>
        <a:srgbClr val="00399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U_prezentacia_biela">
  <a:themeElements>
    <a:clrScheme name="STU_1">
      <a:dk1>
        <a:srgbClr val="000000"/>
      </a:dk1>
      <a:lt1>
        <a:srgbClr val="FFFFFF"/>
      </a:lt1>
      <a:dk2>
        <a:srgbClr val="6E0000"/>
      </a:dk2>
      <a:lt2>
        <a:srgbClr val="E4E4E4"/>
      </a:lt2>
      <a:accent1>
        <a:srgbClr val="981E32"/>
      </a:accent1>
      <a:accent2>
        <a:srgbClr val="FF7900"/>
      </a:accent2>
      <a:accent3>
        <a:srgbClr val="ECC200"/>
      </a:accent3>
      <a:accent4>
        <a:srgbClr val="00A9E0"/>
      </a:accent4>
      <a:accent5>
        <a:srgbClr val="747678"/>
      </a:accent5>
      <a:accent6>
        <a:srgbClr val="009B3A"/>
      </a:accent6>
      <a:hlink>
        <a:srgbClr val="00399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2020-10-13T06:34:18Z</dcterms:created>
  <dc:creator>Grafik</dc:creator>
</cp:coreProperties>
</file>