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87" r:id="rId2"/>
    <p:sldId id="288" r:id="rId3"/>
    <p:sldId id="293" r:id="rId4"/>
    <p:sldId id="294" r:id="rId5"/>
    <p:sldId id="295" r:id="rId6"/>
    <p:sldId id="290" r:id="rId7"/>
    <p:sldId id="297" r:id="rId8"/>
    <p:sldId id="298" r:id="rId9"/>
    <p:sldId id="299" r:id="rId10"/>
    <p:sldId id="300" r:id="rId11"/>
    <p:sldId id="289" r:id="rId12"/>
    <p:sldId id="307" r:id="rId13"/>
    <p:sldId id="296" r:id="rId14"/>
    <p:sldId id="291" r:id="rId15"/>
    <p:sldId id="292" r:id="rId16"/>
    <p:sldId id="301" r:id="rId17"/>
    <p:sldId id="302" r:id="rId18"/>
    <p:sldId id="303" r:id="rId19"/>
    <p:sldId id="304" r:id="rId20"/>
    <p:sldId id="305" r:id="rId21"/>
    <p:sldId id="306" r:id="rId22"/>
  </p:sldIdLst>
  <p:sldSz cx="12192000" cy="6858000"/>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bor Jakubec" initials="LJ" lastIdx="1" clrIdx="0">
    <p:extLst>
      <p:ext uri="{19B8F6BF-5375-455C-9EA6-DF929625EA0E}">
        <p15:presenceInfo xmlns:p15="http://schemas.microsoft.com/office/powerpoint/2012/main" userId="3d0bca4bcd7abf8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8097" autoAdjust="0"/>
  </p:normalViewPr>
  <p:slideViewPr>
    <p:cSldViewPr snapToGrid="0">
      <p:cViewPr varScale="1">
        <p:scale>
          <a:sx n="116" d="100"/>
          <a:sy n="116" d="100"/>
        </p:scale>
        <p:origin x="35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6-03T12:16:24.350" idx="1">
    <p:pos x="10" y="10"/>
    <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Zástupný objekt pre dá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E4AB33-0865-4393-A7E6-586CEB722828}" type="datetimeFigureOut">
              <a:rPr lang="sk-SK" smtClean="0"/>
              <a:t>3. 6. 2024</a:t>
            </a:fld>
            <a:endParaRPr lang="sk-SK"/>
          </a:p>
        </p:txBody>
      </p:sp>
      <p:sp>
        <p:nvSpPr>
          <p:cNvPr id="4" name="Zástupný objekt pre obrázok snímk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objekt pre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6" name="Zástupný objekt pre pät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Zástupný objekt pre číslo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3F6337-4BB1-4E36-A33A-3CB094E82F56}" type="slidenum">
              <a:rPr lang="sk-SK" smtClean="0"/>
              <a:t>‹#›</a:t>
            </a:fld>
            <a:endParaRPr lang="sk-SK"/>
          </a:p>
        </p:txBody>
      </p:sp>
    </p:spTree>
    <p:extLst>
      <p:ext uri="{BB962C8B-B14F-4D97-AF65-F5344CB8AC3E}">
        <p14:creationId xmlns:p14="http://schemas.microsoft.com/office/powerpoint/2010/main" val="1417452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sz="1800" b="1" dirty="0">
                <a:effectLst/>
                <a:latin typeface="Times" panose="02020603050405020304" pitchFamily="18" charset="0"/>
                <a:ea typeface="Times New Roman" panose="02020603050405020304" pitchFamily="18" charset="0"/>
                <a:cs typeface="Times New Roman" panose="02020603050405020304" pitchFamily="18" charset="0"/>
              </a:rPr>
              <a:t>Otvorenosť</a:t>
            </a:r>
            <a:endParaRPr lang="sk-SK" sz="1800" dirty="0">
              <a:effectLst/>
              <a:latin typeface="Times New Roman" panose="02020603050405020304" pitchFamily="18" charset="0"/>
              <a:ea typeface="Times New Roman" panose="02020603050405020304" pitchFamily="18" charset="0"/>
            </a:endParaRPr>
          </a:p>
          <a:p>
            <a:r>
              <a:rPr lang="sk-SK" sz="1800" dirty="0">
                <a:effectLst/>
                <a:latin typeface="Times" panose="02020603050405020304" pitchFamily="18" charset="0"/>
                <a:ea typeface="Times New Roman" panose="02020603050405020304" pitchFamily="18" charset="0"/>
                <a:cs typeface="Times New Roman" panose="02020603050405020304" pitchFamily="18" charset="0"/>
              </a:rPr>
              <a:t>Kryptomena má byť otvorená každému bez rozdielu. Je prístupná komukoľvek kto má záujem, ktokoľvek môže participovať na jej fungovaní. Nikto nepotrebuje žiadne povolenie alebo overenie svojej identity. Dokonca aj neľudské stroje (ktoré sú ľuďmi naprogramované) môžu používať blockchain a posielať transakcie.</a:t>
            </a:r>
            <a:endParaRPr lang="sk-SK" sz="1800" dirty="0">
              <a:effectLst/>
              <a:latin typeface="Times New Roman" panose="02020603050405020304" pitchFamily="18" charset="0"/>
              <a:ea typeface="Times New Roman" panose="02020603050405020304" pitchFamily="18" charset="0"/>
            </a:endParaRPr>
          </a:p>
          <a:p>
            <a:r>
              <a:rPr lang="sk-SK" sz="1800" dirty="0">
                <a:effectLst/>
                <a:latin typeface="Times" panose="02020603050405020304" pitchFamily="18" charset="0"/>
                <a:ea typeface="Times New Roman" panose="02020603050405020304" pitchFamily="18" charset="0"/>
                <a:cs typeface="Times New Roman" panose="02020603050405020304" pitchFamily="18" charset="0"/>
              </a:rPr>
              <a:t> </a:t>
            </a:r>
            <a:endParaRPr lang="sk-SK" sz="1800" dirty="0">
              <a:effectLst/>
              <a:latin typeface="Times New Roman" panose="02020603050405020304" pitchFamily="18" charset="0"/>
              <a:ea typeface="Times New Roman" panose="02020603050405020304" pitchFamily="18" charset="0"/>
            </a:endParaRPr>
          </a:p>
          <a:p>
            <a:r>
              <a:rPr lang="sk-SK" sz="1800" b="1" dirty="0">
                <a:effectLst/>
                <a:latin typeface="Times" panose="02020603050405020304" pitchFamily="18" charset="0"/>
                <a:ea typeface="Times New Roman" panose="02020603050405020304" pitchFamily="18" charset="0"/>
                <a:cs typeface="Times New Roman" panose="02020603050405020304" pitchFamily="18" charset="0"/>
              </a:rPr>
              <a:t>Bezhraničnosť</a:t>
            </a:r>
            <a:endParaRPr lang="sk-SK" sz="1800" dirty="0">
              <a:effectLst/>
              <a:latin typeface="Times New Roman" panose="02020603050405020304" pitchFamily="18" charset="0"/>
              <a:ea typeface="Times New Roman" panose="02020603050405020304" pitchFamily="18" charset="0"/>
            </a:endParaRPr>
          </a:p>
          <a:p>
            <a:r>
              <a:rPr lang="sk-SK" sz="1800" dirty="0">
                <a:effectLst/>
                <a:latin typeface="Times" panose="02020603050405020304" pitchFamily="18" charset="0"/>
                <a:ea typeface="Times New Roman" panose="02020603050405020304" pitchFamily="18" charset="0"/>
                <a:cs typeface="Times New Roman" panose="02020603050405020304" pitchFamily="18" charset="0"/>
              </a:rPr>
              <a:t>Kryptomena má byť medzinárodná, resp. naozaj globálna. Nie je možné obmedziť jej používanie len na určité územie, resp. ktokoľvek ju môže používať kdekoľvek na svete. Stačí ak má pripojenie na internet.</a:t>
            </a:r>
            <a:endParaRPr lang="sk-SK" sz="1800" dirty="0">
              <a:effectLst/>
              <a:latin typeface="Times New Roman" panose="02020603050405020304" pitchFamily="18" charset="0"/>
              <a:ea typeface="Times New Roman" panose="02020603050405020304" pitchFamily="18" charset="0"/>
            </a:endParaRPr>
          </a:p>
          <a:p>
            <a:r>
              <a:rPr lang="sk-SK" sz="1800" dirty="0">
                <a:effectLst/>
                <a:latin typeface="Times" panose="02020603050405020304" pitchFamily="18" charset="0"/>
                <a:ea typeface="Times New Roman" panose="02020603050405020304" pitchFamily="18" charset="0"/>
                <a:cs typeface="Times New Roman" panose="02020603050405020304" pitchFamily="18" charset="0"/>
              </a:rPr>
              <a:t> </a:t>
            </a:r>
            <a:endParaRPr lang="sk-SK" sz="1800" dirty="0">
              <a:effectLst/>
              <a:latin typeface="Times New Roman" panose="02020603050405020304" pitchFamily="18" charset="0"/>
              <a:ea typeface="Times New Roman" panose="02020603050405020304" pitchFamily="18" charset="0"/>
            </a:endParaRPr>
          </a:p>
          <a:p>
            <a:r>
              <a:rPr lang="sk-SK" sz="1800" b="1" dirty="0">
                <a:effectLst/>
                <a:latin typeface="Times" panose="02020603050405020304" pitchFamily="18" charset="0"/>
                <a:ea typeface="Times New Roman" panose="02020603050405020304" pitchFamily="18" charset="0"/>
                <a:cs typeface="Times New Roman" panose="02020603050405020304" pitchFamily="18" charset="0"/>
              </a:rPr>
              <a:t>Neutralita</a:t>
            </a:r>
            <a:endParaRPr lang="sk-SK" sz="1800" dirty="0">
              <a:effectLst/>
              <a:latin typeface="Times New Roman" panose="02020603050405020304" pitchFamily="18" charset="0"/>
              <a:ea typeface="Times New Roman" panose="02020603050405020304" pitchFamily="18" charset="0"/>
            </a:endParaRPr>
          </a:p>
          <a:p>
            <a:r>
              <a:rPr lang="sk-SK" sz="1800" dirty="0">
                <a:effectLst/>
                <a:latin typeface="Times" panose="02020603050405020304" pitchFamily="18" charset="0"/>
                <a:ea typeface="Times New Roman" panose="02020603050405020304" pitchFamily="18" charset="0"/>
                <a:cs typeface="Times New Roman" panose="02020603050405020304" pitchFamily="18" charset="0"/>
              </a:rPr>
              <a:t>Kryptomena môže byť presunutá z jedného účtu/peňaženky na iný účet/peňaženku bez akýchkoľvek otázok alebo odpočúvania. Znamená to tiež, že kryptomena patrí jej držiteľovi, ktorý ju môže úplne voľne poslať alebo prijať od kohokoľvek, kedykoľvek a kdekoľvek. Blockchain ako taký vôbec nezaujíma kto komu kryptomenu posiela a ani z akých dôvodov. Je agnostická k účtom/peňaženkám, ľuďom/užívateľom a dôvodom používania.</a:t>
            </a:r>
            <a:endParaRPr lang="sk-SK" sz="1800" dirty="0">
              <a:effectLst/>
              <a:latin typeface="Times New Roman" panose="02020603050405020304" pitchFamily="18" charset="0"/>
              <a:ea typeface="Times New Roman" panose="02020603050405020304" pitchFamily="18" charset="0"/>
            </a:endParaRPr>
          </a:p>
          <a:p>
            <a:r>
              <a:rPr lang="sk-SK" sz="1800" dirty="0">
                <a:effectLst/>
                <a:latin typeface="Times" panose="02020603050405020304" pitchFamily="18" charset="0"/>
                <a:ea typeface="Times New Roman" panose="02020603050405020304" pitchFamily="18" charset="0"/>
                <a:cs typeface="Times New Roman" panose="02020603050405020304" pitchFamily="18" charset="0"/>
              </a:rPr>
              <a:t> </a:t>
            </a:r>
            <a:endParaRPr lang="sk-SK" sz="1800" dirty="0">
              <a:effectLst/>
              <a:latin typeface="Times New Roman" panose="02020603050405020304" pitchFamily="18" charset="0"/>
              <a:ea typeface="Times New Roman" panose="02020603050405020304" pitchFamily="18" charset="0"/>
            </a:endParaRPr>
          </a:p>
          <a:p>
            <a:r>
              <a:rPr lang="sk-SK" sz="1800" b="1" dirty="0">
                <a:effectLst/>
                <a:latin typeface="Times" panose="02020603050405020304" pitchFamily="18" charset="0"/>
                <a:ea typeface="Times New Roman" panose="02020603050405020304" pitchFamily="18" charset="0"/>
                <a:cs typeface="Times New Roman" panose="02020603050405020304" pitchFamily="18" charset="0"/>
              </a:rPr>
              <a:t>Odolnosť voči cenzúre</a:t>
            </a:r>
            <a:endParaRPr lang="sk-SK" sz="1800" dirty="0">
              <a:effectLst/>
              <a:latin typeface="Times New Roman" panose="02020603050405020304" pitchFamily="18" charset="0"/>
              <a:ea typeface="Times New Roman" panose="02020603050405020304" pitchFamily="18" charset="0"/>
            </a:endParaRPr>
          </a:p>
          <a:p>
            <a:r>
              <a:rPr lang="sk-SK" sz="1800" dirty="0">
                <a:effectLst/>
                <a:latin typeface="Times" panose="02020603050405020304" pitchFamily="18" charset="0"/>
                <a:ea typeface="Times New Roman" panose="02020603050405020304" pitchFamily="18" charset="0"/>
                <a:cs typeface="Times New Roman" panose="02020603050405020304" pitchFamily="18" charset="0"/>
              </a:rPr>
              <a:t>Žiadna autorita (vláda, polícia, tajná služba, vojsko, banka atď.) nemôže zastaviť odoslanú transakciu z účtu na účet. Peniaze sú vnímané ako forma komunikácie, podobne ako reč. Kto, komu, kedy, ako, prečo a kde niekto minie svoje peniaze je vyjadrením jeho záujmov, politickej orientácie, príslušnosti k sociálnym skupinám atď. a preto je to vyjadrenie komunikácie. Peniaze, ako integrálna súčasť komunikácie, by preto mali požívať podobnú „posvätnosť“ ako ľudské práva. Peniaze a štát by mali byť oddelené a štát by si nemal uzurpovať právo ovládať a kontrolovať to ako jeho občania so svojimi peniazmi nakladajú.</a:t>
            </a:r>
            <a:endParaRPr lang="sk-SK" sz="1800" dirty="0">
              <a:effectLst/>
              <a:latin typeface="Times New Roman" panose="02020603050405020304" pitchFamily="18" charset="0"/>
              <a:ea typeface="Times New Roman" panose="02020603050405020304" pitchFamily="18" charset="0"/>
            </a:endParaRPr>
          </a:p>
          <a:p>
            <a:r>
              <a:rPr lang="sk-SK" sz="1800" dirty="0">
                <a:effectLst/>
                <a:latin typeface="Times" panose="02020603050405020304" pitchFamily="18" charset="0"/>
                <a:ea typeface="Times New Roman" panose="02020603050405020304" pitchFamily="18" charset="0"/>
                <a:cs typeface="Times New Roman" panose="02020603050405020304" pitchFamily="18" charset="0"/>
              </a:rPr>
              <a:t> </a:t>
            </a:r>
            <a:endParaRPr lang="sk-SK" sz="1800" dirty="0">
              <a:effectLst/>
              <a:latin typeface="Times New Roman" panose="02020603050405020304" pitchFamily="18" charset="0"/>
              <a:ea typeface="Times New Roman" panose="02020603050405020304" pitchFamily="18" charset="0"/>
            </a:endParaRPr>
          </a:p>
          <a:p>
            <a:r>
              <a:rPr lang="sk-SK" sz="1800" b="1" dirty="0">
                <a:effectLst/>
                <a:latin typeface="Times" panose="02020603050405020304" pitchFamily="18" charset="0"/>
                <a:ea typeface="Times New Roman" panose="02020603050405020304" pitchFamily="18" charset="0"/>
                <a:cs typeface="Times New Roman" panose="02020603050405020304" pitchFamily="18" charset="0"/>
              </a:rPr>
              <a:t>Verejnosť</a:t>
            </a:r>
            <a:endParaRPr lang="sk-SK" sz="1800" dirty="0">
              <a:effectLst/>
              <a:latin typeface="Times New Roman" panose="02020603050405020304" pitchFamily="18" charset="0"/>
              <a:ea typeface="Times New Roman" panose="02020603050405020304" pitchFamily="18" charset="0"/>
            </a:endParaRPr>
          </a:p>
          <a:p>
            <a:r>
              <a:rPr lang="sk-SK" sz="1800" dirty="0">
                <a:effectLst/>
                <a:latin typeface="Times" panose="02020603050405020304" pitchFamily="18" charset="0"/>
                <a:ea typeface="Times New Roman" panose="02020603050405020304" pitchFamily="18" charset="0"/>
                <a:cs typeface="Times New Roman" panose="02020603050405020304" pitchFamily="18" charset="0"/>
              </a:rPr>
              <a:t>Čokoľvek užívateľ kryptomien na sieti robí, je overiteľné hocikým iným. Je veľmi náročné podvádzať, keďže ktokoľvek môže vidieť pohyb peňazí a v tomto prostredí sa ktokoľvek a zároveň všetci stávajú „sociálnymi strážnymi psami“. Tiež to znamená, že ktokoľvek môže pracovať na samotnej sieti a jej rozšíreniach nad ňou. Ktokoľvek môže napísať aplikáciu, ktorá umožní platby v kryptomenách napríklad za taxi služby, jedlo v reštaurácií a pod.</a:t>
            </a:r>
            <a:endParaRPr lang="sk-SK" sz="1800" dirty="0">
              <a:effectLst/>
              <a:latin typeface="Times New Roman" panose="02020603050405020304" pitchFamily="18" charset="0"/>
              <a:ea typeface="Times New Roman" panose="02020603050405020304" pitchFamily="18" charset="0"/>
            </a:endParaRPr>
          </a:p>
          <a:p>
            <a:endParaRPr lang="sk-SK" dirty="0"/>
          </a:p>
        </p:txBody>
      </p:sp>
      <p:sp>
        <p:nvSpPr>
          <p:cNvPr id="4" name="Zástupný objekt pre číslo snímky 3"/>
          <p:cNvSpPr>
            <a:spLocks noGrp="1"/>
          </p:cNvSpPr>
          <p:nvPr>
            <p:ph type="sldNum" sz="quarter" idx="5"/>
          </p:nvPr>
        </p:nvSpPr>
        <p:spPr/>
        <p:txBody>
          <a:bodyPr/>
          <a:lstStyle/>
          <a:p>
            <a:fld id="{643F6337-4BB1-4E36-A33A-3CB094E82F56}" type="slidenum">
              <a:rPr lang="sk-SK" smtClean="0"/>
              <a:t>4</a:t>
            </a:fld>
            <a:endParaRPr lang="sk-SK"/>
          </a:p>
        </p:txBody>
      </p:sp>
    </p:spTree>
    <p:extLst>
      <p:ext uri="{BB962C8B-B14F-4D97-AF65-F5344CB8AC3E}">
        <p14:creationId xmlns:p14="http://schemas.microsoft.com/office/powerpoint/2010/main" val="4129566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á snímka">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sk-SK"/>
              <a:t>Kliknutím upravte štýl predlohy nadpisu</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a:t>Kliknutím upravte štýl predlohy podnadpisu</a:t>
            </a:r>
            <a:endParaRPr lang="en-US" dirty="0"/>
          </a:p>
        </p:txBody>
      </p:sp>
      <p:sp>
        <p:nvSpPr>
          <p:cNvPr id="4" name="Date Placeholder 3"/>
          <p:cNvSpPr>
            <a:spLocks noGrp="1"/>
          </p:cNvSpPr>
          <p:nvPr>
            <p:ph type="dt" sz="half" idx="10"/>
          </p:nvPr>
        </p:nvSpPr>
        <p:spPr/>
        <p:txBody>
          <a:bodyPr/>
          <a:lstStyle/>
          <a:p>
            <a:fld id="{5E937D91-6366-43FA-AFC7-984E80AAED6C}" type="datetimeFigureOut">
              <a:rPr lang="sk-SK" smtClean="0"/>
              <a:t>2. 6. 2024</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3FC27E4-1D49-42E4-BBC0-3601C1BDC91B}" type="slidenum">
              <a:rPr lang="sk-SK" smtClean="0"/>
              <a:t>‹#›</a:t>
            </a:fld>
            <a:endParaRPr lang="sk-SK"/>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8433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ok s popis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a:t>Kliknutím na ikonu pridáte obrázok</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k-SK"/>
              <a:t>Kliknite sem a upravte štýly predlohy textu</a:t>
            </a:r>
          </a:p>
        </p:txBody>
      </p:sp>
      <p:sp>
        <p:nvSpPr>
          <p:cNvPr id="3" name="Date Placeholder 2"/>
          <p:cNvSpPr>
            <a:spLocks noGrp="1"/>
          </p:cNvSpPr>
          <p:nvPr>
            <p:ph type="dt" sz="half" idx="10"/>
          </p:nvPr>
        </p:nvSpPr>
        <p:spPr/>
        <p:txBody>
          <a:bodyPr/>
          <a:lstStyle/>
          <a:p>
            <a:fld id="{5E937D91-6366-43FA-AFC7-984E80AAED6C}" type="datetimeFigureOut">
              <a:rPr lang="sk-SK" smtClean="0"/>
              <a:t>2. 6. 2024</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13FC27E4-1D49-42E4-BBC0-3601C1BDC91B}" type="slidenum">
              <a:rPr lang="sk-SK" smtClean="0"/>
              <a:t>‹#›</a:t>
            </a:fld>
            <a:endParaRPr lang="sk-SK"/>
          </a:p>
        </p:txBody>
      </p:sp>
    </p:spTree>
    <p:extLst>
      <p:ext uri="{BB962C8B-B14F-4D97-AF65-F5344CB8AC3E}">
        <p14:creationId xmlns:p14="http://schemas.microsoft.com/office/powerpoint/2010/main" val="4284207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ov a popis">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sk-SK"/>
              <a:t>Kliknutím upravte štýl predlohy nadpisu</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Kliknite sem a upravte štýly predlohy textu</a:t>
            </a:r>
          </a:p>
        </p:txBody>
      </p:sp>
      <p:sp>
        <p:nvSpPr>
          <p:cNvPr id="4" name="Date Placeholder 3"/>
          <p:cNvSpPr>
            <a:spLocks noGrp="1"/>
          </p:cNvSpPr>
          <p:nvPr>
            <p:ph type="dt" sz="half" idx="10"/>
          </p:nvPr>
        </p:nvSpPr>
        <p:spPr/>
        <p:txBody>
          <a:bodyPr/>
          <a:lstStyle/>
          <a:p>
            <a:fld id="{5E937D91-6366-43FA-AFC7-984E80AAED6C}" type="datetimeFigureOut">
              <a:rPr lang="sk-SK" smtClean="0"/>
              <a:t>2. 6. 2024</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3FC27E4-1D49-42E4-BBC0-3601C1BDC91B}" type="slidenum">
              <a:rPr lang="sk-SK" smtClean="0"/>
              <a:t>‹#›</a:t>
            </a:fld>
            <a:endParaRPr lang="sk-SK"/>
          </a:p>
        </p:txBody>
      </p:sp>
    </p:spTree>
    <p:extLst>
      <p:ext uri="{BB962C8B-B14F-4D97-AF65-F5344CB8AC3E}">
        <p14:creationId xmlns:p14="http://schemas.microsoft.com/office/powerpoint/2010/main" val="562975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onuka s popisom">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sk-SK"/>
              <a:t>Kliknutím upravte štýl predlohy nadpisu</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k-SK"/>
              <a:t>Kliknite sem a upravte štýly predlohy textu</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Kliknite sem a upravte štýly predlohy textu</a:t>
            </a:r>
          </a:p>
        </p:txBody>
      </p:sp>
      <p:sp>
        <p:nvSpPr>
          <p:cNvPr id="4" name="Date Placeholder 3"/>
          <p:cNvSpPr>
            <a:spLocks noGrp="1"/>
          </p:cNvSpPr>
          <p:nvPr>
            <p:ph type="dt" sz="half" idx="10"/>
          </p:nvPr>
        </p:nvSpPr>
        <p:spPr/>
        <p:txBody>
          <a:bodyPr/>
          <a:lstStyle/>
          <a:p>
            <a:fld id="{5E937D91-6366-43FA-AFC7-984E80AAED6C}" type="datetimeFigureOut">
              <a:rPr lang="sk-SK" smtClean="0"/>
              <a:t>2. 6. 2024</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3FC27E4-1D49-42E4-BBC0-3601C1BDC91B}" type="slidenum">
              <a:rPr lang="sk-SK" smtClean="0"/>
              <a:t>‹#›</a:t>
            </a:fld>
            <a:endParaRPr lang="sk-SK"/>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6855220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s názvom">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sk-SK"/>
              <a:t>Kliknutím upravte štýl predlohy nadpisu</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Kliknite sem a upravte štýly predlohy textu</a:t>
            </a:r>
          </a:p>
        </p:txBody>
      </p:sp>
      <p:sp>
        <p:nvSpPr>
          <p:cNvPr id="4" name="Date Placeholder 3"/>
          <p:cNvSpPr>
            <a:spLocks noGrp="1"/>
          </p:cNvSpPr>
          <p:nvPr>
            <p:ph type="dt" sz="half" idx="10"/>
          </p:nvPr>
        </p:nvSpPr>
        <p:spPr/>
        <p:txBody>
          <a:bodyPr/>
          <a:lstStyle/>
          <a:p>
            <a:fld id="{5E937D91-6366-43FA-AFC7-984E80AAED6C}" type="datetimeFigureOut">
              <a:rPr lang="sk-SK" smtClean="0"/>
              <a:t>2. 6. 2024</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3FC27E4-1D49-42E4-BBC0-3601C1BDC91B}" type="slidenum">
              <a:rPr lang="sk-SK" smtClean="0"/>
              <a:t>‹#›</a:t>
            </a:fld>
            <a:endParaRPr lang="sk-SK"/>
          </a:p>
        </p:txBody>
      </p:sp>
    </p:spTree>
    <p:extLst>
      <p:ext uri="{BB962C8B-B14F-4D97-AF65-F5344CB8AC3E}">
        <p14:creationId xmlns:p14="http://schemas.microsoft.com/office/powerpoint/2010/main" val="5068446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rta s názvom ponuky">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sk-SK"/>
              <a:t>Kliknutím upravte štýl predlohy nadpisu</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sk-SK"/>
              <a:t>Kliknite sem a upravte štýly predlohy textu</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Kliknite sem a upravte štýly predlohy textu</a:t>
            </a:r>
          </a:p>
        </p:txBody>
      </p:sp>
      <p:sp>
        <p:nvSpPr>
          <p:cNvPr id="4" name="Date Placeholder 3"/>
          <p:cNvSpPr>
            <a:spLocks noGrp="1"/>
          </p:cNvSpPr>
          <p:nvPr>
            <p:ph type="dt" sz="half" idx="10"/>
          </p:nvPr>
        </p:nvSpPr>
        <p:spPr/>
        <p:txBody>
          <a:bodyPr/>
          <a:lstStyle/>
          <a:p>
            <a:fld id="{5E937D91-6366-43FA-AFC7-984E80AAED6C}" type="datetimeFigureOut">
              <a:rPr lang="sk-SK" smtClean="0"/>
              <a:t>2. 6. 2024</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3FC27E4-1D49-42E4-BBC0-3601C1BDC91B}" type="slidenum">
              <a:rPr lang="sk-SK" smtClean="0"/>
              <a:t>‹#›</a:t>
            </a:fld>
            <a:endParaRPr lang="sk-SK"/>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7324822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alebo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sk-SK"/>
              <a:t>Kliknutím upravte štýl predlohy nadpisu</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sk-SK"/>
              <a:t>Kliknite sem a upravte štýly predlohy textu</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Kliknite sem a upravte štýly predlohy textu</a:t>
            </a:r>
          </a:p>
        </p:txBody>
      </p:sp>
      <p:sp>
        <p:nvSpPr>
          <p:cNvPr id="4" name="Date Placeholder 3"/>
          <p:cNvSpPr>
            <a:spLocks noGrp="1"/>
          </p:cNvSpPr>
          <p:nvPr>
            <p:ph type="dt" sz="half" idx="10"/>
          </p:nvPr>
        </p:nvSpPr>
        <p:spPr/>
        <p:txBody>
          <a:bodyPr/>
          <a:lstStyle/>
          <a:p>
            <a:fld id="{5E937D91-6366-43FA-AFC7-984E80AAED6C}" type="datetimeFigureOut">
              <a:rPr lang="sk-SK" smtClean="0"/>
              <a:t>2. 6. 2024</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3FC27E4-1D49-42E4-BBC0-3601C1BDC91B}" type="slidenum">
              <a:rPr lang="sk-SK" smtClean="0"/>
              <a:t>‹#›</a:t>
            </a:fld>
            <a:endParaRPr lang="sk-SK"/>
          </a:p>
        </p:txBody>
      </p:sp>
    </p:spTree>
    <p:extLst>
      <p:ext uri="{BB962C8B-B14F-4D97-AF65-F5344CB8AC3E}">
        <p14:creationId xmlns:p14="http://schemas.microsoft.com/office/powerpoint/2010/main" val="960114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sk-SK"/>
              <a:t>Kliknutím upravte štýl predlohy nadpisu</a:t>
            </a:r>
            <a:endParaRPr lang="en-US" dirty="0"/>
          </a:p>
        </p:txBody>
      </p:sp>
      <p:sp>
        <p:nvSpPr>
          <p:cNvPr id="3" name="Vertical Text Placeholder 2"/>
          <p:cNvSpPr>
            <a:spLocks noGrp="1"/>
          </p:cNvSpPr>
          <p:nvPr>
            <p:ph type="body" orient="vert" idx="1"/>
          </p:nvPr>
        </p:nvSpPr>
        <p:spPr/>
        <p:txBody>
          <a:bodyPr vert="eaVert" ancho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5E937D91-6366-43FA-AFC7-984E80AAED6C}" type="datetimeFigureOut">
              <a:rPr lang="sk-SK" smtClean="0"/>
              <a:t>2. 6. 2024</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3FC27E4-1D49-42E4-BBC0-3601C1BDC91B}" type="slidenum">
              <a:rPr lang="sk-SK" smtClean="0"/>
              <a:t>‹#›</a:t>
            </a:fld>
            <a:endParaRPr lang="sk-SK"/>
          </a:p>
        </p:txBody>
      </p:sp>
    </p:spTree>
    <p:extLst>
      <p:ext uri="{BB962C8B-B14F-4D97-AF65-F5344CB8AC3E}">
        <p14:creationId xmlns:p14="http://schemas.microsoft.com/office/powerpoint/2010/main" val="8740906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sk-SK"/>
              <a:t>Kliknutím upravte štýl predlohy nadpisu</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5E937D91-6366-43FA-AFC7-984E80AAED6C}" type="datetimeFigureOut">
              <a:rPr lang="sk-SK" smtClean="0"/>
              <a:t>2. 6. 2024</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3FC27E4-1D49-42E4-BBC0-3601C1BDC91B}" type="slidenum">
              <a:rPr lang="sk-SK" smtClean="0"/>
              <a:t>‹#›</a:t>
            </a:fld>
            <a:endParaRPr lang="sk-SK"/>
          </a:p>
        </p:txBody>
      </p:sp>
    </p:spTree>
    <p:extLst>
      <p:ext uri="{BB962C8B-B14F-4D97-AF65-F5344CB8AC3E}">
        <p14:creationId xmlns:p14="http://schemas.microsoft.com/office/powerpoint/2010/main" val="1805276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Content Placeholder 2"/>
          <p:cNvSpPr>
            <a:spLocks noGrp="1"/>
          </p:cNvSpPr>
          <p:nvPr>
            <p:ph idx="1"/>
          </p:nvPr>
        </p:nvSpPr>
        <p:spPr/>
        <p:txBody>
          <a:bodyPr anchor="ct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5E937D91-6366-43FA-AFC7-984E80AAED6C}" type="datetimeFigureOut">
              <a:rPr lang="sk-SK" smtClean="0"/>
              <a:t>2. 6. 2024</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3FC27E4-1D49-42E4-BBC0-3601C1BDC91B}" type="slidenum">
              <a:rPr lang="sk-SK" smtClean="0"/>
              <a:t>‹#›</a:t>
            </a:fld>
            <a:endParaRPr lang="sk-SK"/>
          </a:p>
        </p:txBody>
      </p:sp>
    </p:spTree>
    <p:extLst>
      <p:ext uri="{BB962C8B-B14F-4D97-AF65-F5344CB8AC3E}">
        <p14:creationId xmlns:p14="http://schemas.microsoft.com/office/powerpoint/2010/main" val="2539734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sk-SK"/>
              <a:t>Kliknutím upravte štýl predlohy nadpisu</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Kliknite sem a upravte štýly predlohy textu</a:t>
            </a:r>
          </a:p>
        </p:txBody>
      </p:sp>
      <p:sp>
        <p:nvSpPr>
          <p:cNvPr id="4" name="Date Placeholder 3"/>
          <p:cNvSpPr>
            <a:spLocks noGrp="1"/>
          </p:cNvSpPr>
          <p:nvPr>
            <p:ph type="dt" sz="half" idx="10"/>
          </p:nvPr>
        </p:nvSpPr>
        <p:spPr/>
        <p:txBody>
          <a:bodyPr/>
          <a:lstStyle/>
          <a:p>
            <a:fld id="{5E937D91-6366-43FA-AFC7-984E80AAED6C}" type="datetimeFigureOut">
              <a:rPr lang="sk-SK" smtClean="0"/>
              <a:t>2. 6. 2024</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3FC27E4-1D49-42E4-BBC0-3601C1BDC91B}" type="slidenum">
              <a:rPr lang="sk-SK" smtClean="0"/>
              <a:t>‹#›</a:t>
            </a:fld>
            <a:endParaRPr lang="sk-SK"/>
          </a:p>
        </p:txBody>
      </p:sp>
    </p:spTree>
    <p:extLst>
      <p:ext uri="{BB962C8B-B14F-4D97-AF65-F5344CB8AC3E}">
        <p14:creationId xmlns:p14="http://schemas.microsoft.com/office/powerpoint/2010/main" val="1560583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Date Placeholder 4"/>
          <p:cNvSpPr>
            <a:spLocks noGrp="1"/>
          </p:cNvSpPr>
          <p:nvPr>
            <p:ph type="dt" sz="half" idx="10"/>
          </p:nvPr>
        </p:nvSpPr>
        <p:spPr/>
        <p:txBody>
          <a:bodyPr/>
          <a:lstStyle/>
          <a:p>
            <a:fld id="{5E937D91-6366-43FA-AFC7-984E80AAED6C}" type="datetimeFigureOut">
              <a:rPr lang="sk-SK" smtClean="0"/>
              <a:t>2. 6. 2024</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3FC27E4-1D49-42E4-BBC0-3601C1BDC91B}" type="slidenum">
              <a:rPr lang="sk-SK" smtClean="0"/>
              <a:t>‹#›</a:t>
            </a:fld>
            <a:endParaRPr lang="sk-SK"/>
          </a:p>
        </p:txBody>
      </p:sp>
    </p:spTree>
    <p:extLst>
      <p:ext uri="{BB962C8B-B14F-4D97-AF65-F5344CB8AC3E}">
        <p14:creationId xmlns:p14="http://schemas.microsoft.com/office/powerpoint/2010/main" val="3628324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k-SK"/>
              <a:t>Kliknutím upravte štýl predlohy nadpisu</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7" name="Date Placeholder 6"/>
          <p:cNvSpPr>
            <a:spLocks noGrp="1"/>
          </p:cNvSpPr>
          <p:nvPr>
            <p:ph type="dt" sz="half" idx="10"/>
          </p:nvPr>
        </p:nvSpPr>
        <p:spPr/>
        <p:txBody>
          <a:bodyPr/>
          <a:lstStyle/>
          <a:p>
            <a:fld id="{5E937D91-6366-43FA-AFC7-984E80AAED6C}" type="datetimeFigureOut">
              <a:rPr lang="sk-SK" smtClean="0"/>
              <a:t>2. 6. 2024</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13FC27E4-1D49-42E4-BBC0-3601C1BDC91B}" type="slidenum">
              <a:rPr lang="sk-SK" smtClean="0"/>
              <a:t>‹#›</a:t>
            </a:fld>
            <a:endParaRPr lang="sk-SK"/>
          </a:p>
        </p:txBody>
      </p:sp>
    </p:spTree>
    <p:extLst>
      <p:ext uri="{BB962C8B-B14F-4D97-AF65-F5344CB8AC3E}">
        <p14:creationId xmlns:p14="http://schemas.microsoft.com/office/powerpoint/2010/main" val="2209292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Date Placeholder 2"/>
          <p:cNvSpPr>
            <a:spLocks noGrp="1"/>
          </p:cNvSpPr>
          <p:nvPr>
            <p:ph type="dt" sz="half" idx="10"/>
          </p:nvPr>
        </p:nvSpPr>
        <p:spPr/>
        <p:txBody>
          <a:bodyPr/>
          <a:lstStyle/>
          <a:p>
            <a:fld id="{5E937D91-6366-43FA-AFC7-984E80AAED6C}" type="datetimeFigureOut">
              <a:rPr lang="sk-SK" smtClean="0"/>
              <a:t>2. 6. 2024</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13FC27E4-1D49-42E4-BBC0-3601C1BDC91B}" type="slidenum">
              <a:rPr lang="sk-SK" smtClean="0"/>
              <a:t>‹#›</a:t>
            </a:fld>
            <a:endParaRPr lang="sk-SK"/>
          </a:p>
        </p:txBody>
      </p:sp>
    </p:spTree>
    <p:extLst>
      <p:ext uri="{BB962C8B-B14F-4D97-AF65-F5344CB8AC3E}">
        <p14:creationId xmlns:p14="http://schemas.microsoft.com/office/powerpoint/2010/main" val="3200143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937D91-6366-43FA-AFC7-984E80AAED6C}" type="datetimeFigureOut">
              <a:rPr lang="sk-SK" smtClean="0"/>
              <a:t>2. 6. 2024</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13FC27E4-1D49-42E4-BBC0-3601C1BDC91B}" type="slidenum">
              <a:rPr lang="sk-SK" smtClean="0"/>
              <a:t>‹#›</a:t>
            </a:fld>
            <a:endParaRPr lang="sk-SK"/>
          </a:p>
        </p:txBody>
      </p:sp>
    </p:spTree>
    <p:extLst>
      <p:ext uri="{BB962C8B-B14F-4D97-AF65-F5344CB8AC3E}">
        <p14:creationId xmlns:p14="http://schemas.microsoft.com/office/powerpoint/2010/main" val="2242793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sk-SK"/>
              <a:t>Kliknutím upravte štýl predlohy nadpisu</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Kliknite sem a upravte štýly predlohy textu</a:t>
            </a:r>
          </a:p>
        </p:txBody>
      </p:sp>
      <p:sp>
        <p:nvSpPr>
          <p:cNvPr id="5" name="Date Placeholder 4"/>
          <p:cNvSpPr>
            <a:spLocks noGrp="1"/>
          </p:cNvSpPr>
          <p:nvPr>
            <p:ph type="dt" sz="half" idx="10"/>
          </p:nvPr>
        </p:nvSpPr>
        <p:spPr/>
        <p:txBody>
          <a:bodyPr/>
          <a:lstStyle/>
          <a:p>
            <a:fld id="{5E937D91-6366-43FA-AFC7-984E80AAED6C}" type="datetimeFigureOut">
              <a:rPr lang="sk-SK" smtClean="0"/>
              <a:t>2. 6. 2024</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3FC27E4-1D49-42E4-BBC0-3601C1BDC91B}" type="slidenum">
              <a:rPr lang="sk-SK" smtClean="0"/>
              <a:t>‹#›</a:t>
            </a:fld>
            <a:endParaRPr lang="sk-SK"/>
          </a:p>
        </p:txBody>
      </p:sp>
    </p:spTree>
    <p:extLst>
      <p:ext uri="{BB962C8B-B14F-4D97-AF65-F5344CB8AC3E}">
        <p14:creationId xmlns:p14="http://schemas.microsoft.com/office/powerpoint/2010/main" val="3942650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sk-SK"/>
              <a:t>Kliknutím upravte štýl predlohy nadpisu</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a:t>Kliknutím na ikonu pridáte obrázok</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Kliknite sem a upravte štýly predlohy textu</a:t>
            </a:r>
          </a:p>
        </p:txBody>
      </p:sp>
      <p:sp>
        <p:nvSpPr>
          <p:cNvPr id="5" name="Date Placeholder 4"/>
          <p:cNvSpPr>
            <a:spLocks noGrp="1"/>
          </p:cNvSpPr>
          <p:nvPr>
            <p:ph type="dt" sz="half" idx="10"/>
          </p:nvPr>
        </p:nvSpPr>
        <p:spPr/>
        <p:txBody>
          <a:bodyPr/>
          <a:lstStyle/>
          <a:p>
            <a:fld id="{5E937D91-6366-43FA-AFC7-984E80AAED6C}" type="datetimeFigureOut">
              <a:rPr lang="sk-SK" smtClean="0"/>
              <a:t>2. 6. 2024</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3FC27E4-1D49-42E4-BBC0-3601C1BDC91B}" type="slidenum">
              <a:rPr lang="sk-SK" smtClean="0"/>
              <a:t>‹#›</a:t>
            </a:fld>
            <a:endParaRPr lang="sk-SK"/>
          </a:p>
        </p:txBody>
      </p:sp>
    </p:spTree>
    <p:extLst>
      <p:ext uri="{BB962C8B-B14F-4D97-AF65-F5344CB8AC3E}">
        <p14:creationId xmlns:p14="http://schemas.microsoft.com/office/powerpoint/2010/main" val="4028388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sk-SK"/>
              <a:t>Kliknutím upravte štýl predlohy nadpisu</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5E937D91-6366-43FA-AFC7-984E80AAED6C}" type="datetimeFigureOut">
              <a:rPr lang="sk-SK" smtClean="0"/>
              <a:t>2. 6. 2024</a:t>
            </a:fld>
            <a:endParaRPr lang="sk-SK"/>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sk-SK"/>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13FC27E4-1D49-42E4-BBC0-3601C1BDC91B}" type="slidenum">
              <a:rPr lang="sk-SK" smtClean="0"/>
              <a:t>‹#›</a:t>
            </a:fld>
            <a:endParaRPr lang="sk-SK"/>
          </a:p>
        </p:txBody>
      </p:sp>
    </p:spTree>
    <p:extLst>
      <p:ext uri="{BB962C8B-B14F-4D97-AF65-F5344CB8AC3E}">
        <p14:creationId xmlns:p14="http://schemas.microsoft.com/office/powerpoint/2010/main" val="31752534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10E9794-EB27-3E1D-E9D0-E3E2BCFC6712}"/>
              </a:ext>
            </a:extLst>
          </p:cNvPr>
          <p:cNvSpPr>
            <a:spLocks noGrp="1"/>
          </p:cNvSpPr>
          <p:nvPr>
            <p:ph type="title"/>
          </p:nvPr>
        </p:nvSpPr>
        <p:spPr>
          <a:xfrm>
            <a:off x="2515802" y="2850910"/>
            <a:ext cx="6369117" cy="2165227"/>
          </a:xfrm>
        </p:spPr>
        <p:txBody>
          <a:bodyPr>
            <a:normAutofit/>
          </a:bodyPr>
          <a:lstStyle/>
          <a:p>
            <a:r>
              <a:rPr lang="sk-SK" sz="7200" b="1" dirty="0"/>
              <a:t>Kryptomeny</a:t>
            </a:r>
          </a:p>
        </p:txBody>
      </p:sp>
      <p:sp>
        <p:nvSpPr>
          <p:cNvPr id="3" name="Zástupný objekt pre obsah 2">
            <a:extLst>
              <a:ext uri="{FF2B5EF4-FFF2-40B4-BE49-F238E27FC236}">
                <a16:creationId xmlns:a16="http://schemas.microsoft.com/office/drawing/2014/main" id="{EE17C952-E538-8F6C-5FE5-AEFDBDF45CE5}"/>
              </a:ext>
            </a:extLst>
          </p:cNvPr>
          <p:cNvSpPr>
            <a:spLocks noGrp="1"/>
          </p:cNvSpPr>
          <p:nvPr>
            <p:ph idx="1"/>
          </p:nvPr>
        </p:nvSpPr>
        <p:spPr>
          <a:xfrm>
            <a:off x="7857189" y="5379297"/>
            <a:ext cx="3803812" cy="555171"/>
          </a:xfrm>
        </p:spPr>
        <p:txBody>
          <a:bodyPr>
            <a:noAutofit/>
          </a:bodyPr>
          <a:lstStyle/>
          <a:p>
            <a:pPr marL="0" indent="0">
              <a:buNone/>
            </a:pPr>
            <a:r>
              <a:rPr lang="en-US" sz="2800" b="1" dirty="0">
                <a:solidFill>
                  <a:schemeClr val="tx1"/>
                </a:solidFill>
              </a:rPr>
              <a:t>Ing. Libor Jakubec</a:t>
            </a:r>
            <a:endParaRPr lang="sk-SK" sz="2800" b="1" dirty="0">
              <a:solidFill>
                <a:schemeClr val="tx1"/>
              </a:solidFill>
            </a:endParaRPr>
          </a:p>
          <a:p>
            <a:pPr marL="0" indent="0">
              <a:buNone/>
            </a:pPr>
            <a:r>
              <a:rPr lang="sk-SK" sz="2800" b="1" dirty="0">
                <a:solidFill>
                  <a:schemeClr val="tx1"/>
                </a:solidFill>
              </a:rPr>
              <a:t>jakubec@itznalec.sk</a:t>
            </a:r>
          </a:p>
          <a:p>
            <a:pPr marL="0" indent="0">
              <a:buNone/>
            </a:pPr>
            <a:r>
              <a:rPr lang="sk-SK" sz="2800" b="1" dirty="0">
                <a:solidFill>
                  <a:schemeClr val="tx1"/>
                </a:solidFill>
              </a:rPr>
              <a:t>0944 429 890</a:t>
            </a:r>
            <a:endParaRPr lang="en-US" sz="2800" b="1" dirty="0">
              <a:solidFill>
                <a:schemeClr val="tx1"/>
              </a:solidFill>
            </a:endParaRPr>
          </a:p>
        </p:txBody>
      </p:sp>
      <p:pic>
        <p:nvPicPr>
          <p:cNvPr id="2050" name="Picture 2" descr="Regulatory Oversight for Cryptocurrency? - Corporate Compliance Insights">
            <a:extLst>
              <a:ext uri="{FF2B5EF4-FFF2-40B4-BE49-F238E27FC236}">
                <a16:creationId xmlns:a16="http://schemas.microsoft.com/office/drawing/2014/main" id="{43747820-1EEC-83D4-8909-85DD58B3C12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8865"/>
          <a:stretch/>
        </p:blipFill>
        <p:spPr bwMode="auto">
          <a:xfrm>
            <a:off x="2775418" y="216695"/>
            <a:ext cx="5849887" cy="2775605"/>
          </a:xfrm>
          <a:prstGeom prst="rect">
            <a:avLst/>
          </a:prstGeom>
          <a:noFill/>
          <a:extLst>
            <a:ext uri="{909E8E84-426E-40DD-AFC4-6F175D3DCCD1}">
              <a14:hiddenFill xmlns:a14="http://schemas.microsoft.com/office/drawing/2010/main">
                <a:solidFill>
                  <a:srgbClr val="FFFFFF"/>
                </a:solidFill>
              </a14:hiddenFill>
            </a:ext>
          </a:extLst>
        </p:spPr>
      </p:pic>
      <p:sp>
        <p:nvSpPr>
          <p:cNvPr id="7" name="Zástupný objekt pre obsah 2">
            <a:extLst>
              <a:ext uri="{FF2B5EF4-FFF2-40B4-BE49-F238E27FC236}">
                <a16:creationId xmlns:a16="http://schemas.microsoft.com/office/drawing/2014/main" id="{BC9929E3-1D86-4A0D-AAAE-7F8A96C0D2AA}"/>
              </a:ext>
            </a:extLst>
          </p:cNvPr>
          <p:cNvSpPr txBox="1">
            <a:spLocks/>
          </p:cNvSpPr>
          <p:nvPr/>
        </p:nvSpPr>
        <p:spPr>
          <a:xfrm>
            <a:off x="575388" y="5805235"/>
            <a:ext cx="3803812" cy="555171"/>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Font typeface="Wingdings 3" panose="05040102010807070707" pitchFamily="18" charset="2"/>
              <a:buNone/>
            </a:pPr>
            <a:r>
              <a:rPr lang="en-US" sz="2800" b="1" dirty="0">
                <a:solidFill>
                  <a:schemeClr val="tx1"/>
                </a:solidFill>
              </a:rPr>
              <a:t>06.06.2024</a:t>
            </a:r>
          </a:p>
        </p:txBody>
      </p:sp>
    </p:spTree>
    <p:extLst>
      <p:ext uri="{BB962C8B-B14F-4D97-AF65-F5344CB8AC3E}">
        <p14:creationId xmlns:p14="http://schemas.microsoft.com/office/powerpoint/2010/main" val="1371083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ál 3">
            <a:extLst>
              <a:ext uri="{FF2B5EF4-FFF2-40B4-BE49-F238E27FC236}">
                <a16:creationId xmlns:a16="http://schemas.microsoft.com/office/drawing/2014/main" id="{B0A0522B-5BAE-4393-A7BB-BF34DCF8BC31}"/>
              </a:ext>
            </a:extLst>
          </p:cNvPr>
          <p:cNvSpPr/>
          <p:nvPr/>
        </p:nvSpPr>
        <p:spPr>
          <a:xfrm>
            <a:off x="670560" y="2952206"/>
            <a:ext cx="1846217" cy="1312817"/>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sk-SK" dirty="0"/>
              <a:t>FIAT</a:t>
            </a:r>
          </a:p>
        </p:txBody>
      </p:sp>
      <p:sp>
        <p:nvSpPr>
          <p:cNvPr id="6" name="Ovál 5">
            <a:extLst>
              <a:ext uri="{FF2B5EF4-FFF2-40B4-BE49-F238E27FC236}">
                <a16:creationId xmlns:a16="http://schemas.microsoft.com/office/drawing/2014/main" id="{813B2FC4-872B-4A2F-9C7C-09E587F39943}"/>
              </a:ext>
            </a:extLst>
          </p:cNvPr>
          <p:cNvSpPr/>
          <p:nvPr/>
        </p:nvSpPr>
        <p:spPr>
          <a:xfrm>
            <a:off x="2029097" y="3003368"/>
            <a:ext cx="2177143" cy="121049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k-SK" dirty="0" err="1"/>
              <a:t>Kryptoburza</a:t>
            </a:r>
            <a:r>
              <a:rPr lang="sk-SK" dirty="0"/>
              <a:t>/</a:t>
            </a:r>
            <a:r>
              <a:rPr lang="sk-SK" dirty="0" err="1"/>
              <a:t>Veksl</a:t>
            </a:r>
            <a:endParaRPr lang="sk-SK" dirty="0"/>
          </a:p>
        </p:txBody>
      </p:sp>
      <p:sp>
        <p:nvSpPr>
          <p:cNvPr id="9" name="Ovál 8">
            <a:extLst>
              <a:ext uri="{FF2B5EF4-FFF2-40B4-BE49-F238E27FC236}">
                <a16:creationId xmlns:a16="http://schemas.microsoft.com/office/drawing/2014/main" id="{519E2107-73AE-467A-99BC-485637B20B40}"/>
              </a:ext>
            </a:extLst>
          </p:cNvPr>
          <p:cNvSpPr/>
          <p:nvPr/>
        </p:nvSpPr>
        <p:spPr>
          <a:xfrm>
            <a:off x="9357360" y="2998471"/>
            <a:ext cx="1846217" cy="1312817"/>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sk-SK" dirty="0"/>
              <a:t>FIAT</a:t>
            </a:r>
          </a:p>
        </p:txBody>
      </p:sp>
      <p:sp>
        <p:nvSpPr>
          <p:cNvPr id="8" name="Ovál 7">
            <a:extLst>
              <a:ext uri="{FF2B5EF4-FFF2-40B4-BE49-F238E27FC236}">
                <a16:creationId xmlns:a16="http://schemas.microsoft.com/office/drawing/2014/main" id="{C6E10BC1-5585-4332-8D12-5957795991E3}"/>
              </a:ext>
            </a:extLst>
          </p:cNvPr>
          <p:cNvSpPr/>
          <p:nvPr/>
        </p:nvSpPr>
        <p:spPr>
          <a:xfrm>
            <a:off x="7432766" y="3049635"/>
            <a:ext cx="2177143" cy="121049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k-SK" dirty="0" err="1"/>
              <a:t>Kryptoburza</a:t>
            </a:r>
            <a:r>
              <a:rPr lang="sk-SK" dirty="0"/>
              <a:t>/</a:t>
            </a:r>
            <a:r>
              <a:rPr lang="sk-SK" dirty="0" err="1"/>
              <a:t>Veksl</a:t>
            </a:r>
            <a:endParaRPr lang="sk-SK" dirty="0"/>
          </a:p>
        </p:txBody>
      </p:sp>
      <p:sp>
        <p:nvSpPr>
          <p:cNvPr id="7" name="Ovál 6">
            <a:extLst>
              <a:ext uri="{FF2B5EF4-FFF2-40B4-BE49-F238E27FC236}">
                <a16:creationId xmlns:a16="http://schemas.microsoft.com/office/drawing/2014/main" id="{196B71D4-1070-4D9C-BE3F-4D5FEBE196AD}"/>
              </a:ext>
            </a:extLst>
          </p:cNvPr>
          <p:cNvSpPr/>
          <p:nvPr/>
        </p:nvSpPr>
        <p:spPr>
          <a:xfrm>
            <a:off x="3875314" y="2508069"/>
            <a:ext cx="3910148" cy="2220686"/>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sk-SK" sz="3600" dirty="0"/>
              <a:t>Blockchain</a:t>
            </a:r>
            <a:endParaRPr lang="sk-SK" dirty="0"/>
          </a:p>
        </p:txBody>
      </p:sp>
      <p:sp>
        <p:nvSpPr>
          <p:cNvPr id="10" name="BlokTextu 9">
            <a:extLst>
              <a:ext uri="{FF2B5EF4-FFF2-40B4-BE49-F238E27FC236}">
                <a16:creationId xmlns:a16="http://schemas.microsoft.com/office/drawing/2014/main" id="{D17F3CF1-E71C-45E8-8008-FC775187D883}"/>
              </a:ext>
            </a:extLst>
          </p:cNvPr>
          <p:cNvSpPr txBox="1"/>
          <p:nvPr/>
        </p:nvSpPr>
        <p:spPr>
          <a:xfrm>
            <a:off x="3587931" y="461554"/>
            <a:ext cx="6905897" cy="646331"/>
          </a:xfrm>
          <a:prstGeom prst="rect">
            <a:avLst/>
          </a:prstGeom>
          <a:noFill/>
        </p:spPr>
        <p:txBody>
          <a:bodyPr wrap="square" rtlCol="0">
            <a:spAutoFit/>
          </a:bodyPr>
          <a:lstStyle/>
          <a:p>
            <a:r>
              <a:rPr lang="sk-SK" sz="3600" b="1" dirty="0"/>
              <a:t>Ako to funguje?</a:t>
            </a:r>
          </a:p>
        </p:txBody>
      </p:sp>
    </p:spTree>
    <p:extLst>
      <p:ext uri="{BB962C8B-B14F-4D97-AF65-F5344CB8AC3E}">
        <p14:creationId xmlns:p14="http://schemas.microsoft.com/office/powerpoint/2010/main" val="2452093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Obrázok 23">
            <a:extLst>
              <a:ext uri="{FF2B5EF4-FFF2-40B4-BE49-F238E27FC236}">
                <a16:creationId xmlns:a16="http://schemas.microsoft.com/office/drawing/2014/main" id="{A36A74CF-5714-415A-B633-D24A4E50F0B9}"/>
              </a:ext>
            </a:extLst>
          </p:cNvPr>
          <p:cNvPicPr>
            <a:picLocks noChangeAspect="1"/>
          </p:cNvPicPr>
          <p:nvPr/>
        </p:nvPicPr>
        <p:blipFill>
          <a:blip r:embed="rId2"/>
          <a:stretch>
            <a:fillRect/>
          </a:stretch>
        </p:blipFill>
        <p:spPr>
          <a:xfrm>
            <a:off x="321505" y="263258"/>
            <a:ext cx="6306430" cy="4467849"/>
          </a:xfrm>
          <a:prstGeom prst="rect">
            <a:avLst/>
          </a:prstGeom>
        </p:spPr>
      </p:pic>
      <p:pic>
        <p:nvPicPr>
          <p:cNvPr id="26" name="Obrázok 25">
            <a:extLst>
              <a:ext uri="{FF2B5EF4-FFF2-40B4-BE49-F238E27FC236}">
                <a16:creationId xmlns:a16="http://schemas.microsoft.com/office/drawing/2014/main" id="{DBB2687F-B42E-4351-BE27-B73D27392727}"/>
              </a:ext>
            </a:extLst>
          </p:cNvPr>
          <p:cNvPicPr>
            <a:picLocks noChangeAspect="1"/>
          </p:cNvPicPr>
          <p:nvPr/>
        </p:nvPicPr>
        <p:blipFill>
          <a:blip r:embed="rId3"/>
          <a:stretch>
            <a:fillRect/>
          </a:stretch>
        </p:blipFill>
        <p:spPr>
          <a:xfrm>
            <a:off x="1212762" y="675833"/>
            <a:ext cx="6439799" cy="4391638"/>
          </a:xfrm>
          <a:prstGeom prst="rect">
            <a:avLst/>
          </a:prstGeom>
        </p:spPr>
      </p:pic>
      <p:pic>
        <p:nvPicPr>
          <p:cNvPr id="28" name="Obrázok 27">
            <a:extLst>
              <a:ext uri="{FF2B5EF4-FFF2-40B4-BE49-F238E27FC236}">
                <a16:creationId xmlns:a16="http://schemas.microsoft.com/office/drawing/2014/main" id="{5039E255-C18C-4133-9B76-AF2BBAEF89AF}"/>
              </a:ext>
            </a:extLst>
          </p:cNvPr>
          <p:cNvPicPr>
            <a:picLocks noChangeAspect="1"/>
          </p:cNvPicPr>
          <p:nvPr/>
        </p:nvPicPr>
        <p:blipFill>
          <a:blip r:embed="rId4"/>
          <a:stretch>
            <a:fillRect/>
          </a:stretch>
        </p:blipFill>
        <p:spPr>
          <a:xfrm>
            <a:off x="2928495" y="1328444"/>
            <a:ext cx="6335009" cy="4201111"/>
          </a:xfrm>
          <a:prstGeom prst="rect">
            <a:avLst/>
          </a:prstGeom>
        </p:spPr>
      </p:pic>
      <p:pic>
        <p:nvPicPr>
          <p:cNvPr id="30" name="Obrázok 29">
            <a:extLst>
              <a:ext uri="{FF2B5EF4-FFF2-40B4-BE49-F238E27FC236}">
                <a16:creationId xmlns:a16="http://schemas.microsoft.com/office/drawing/2014/main" id="{8A3EC491-06B2-4FA3-A91A-DAA2B03225E2}"/>
              </a:ext>
            </a:extLst>
          </p:cNvPr>
          <p:cNvPicPr>
            <a:picLocks noChangeAspect="1"/>
          </p:cNvPicPr>
          <p:nvPr/>
        </p:nvPicPr>
        <p:blipFill>
          <a:blip r:embed="rId5"/>
          <a:stretch>
            <a:fillRect/>
          </a:stretch>
        </p:blipFill>
        <p:spPr>
          <a:xfrm>
            <a:off x="4432661" y="1738565"/>
            <a:ext cx="6306430" cy="4182059"/>
          </a:xfrm>
          <a:prstGeom prst="rect">
            <a:avLst/>
          </a:prstGeom>
        </p:spPr>
      </p:pic>
      <p:sp>
        <p:nvSpPr>
          <p:cNvPr id="31" name="BlokTextu 30">
            <a:extLst>
              <a:ext uri="{FF2B5EF4-FFF2-40B4-BE49-F238E27FC236}">
                <a16:creationId xmlns:a16="http://schemas.microsoft.com/office/drawing/2014/main" id="{A65B4CC6-A198-4658-9230-F2363DE621EE}"/>
              </a:ext>
            </a:extLst>
          </p:cNvPr>
          <p:cNvSpPr txBox="1"/>
          <p:nvPr/>
        </p:nvSpPr>
        <p:spPr>
          <a:xfrm>
            <a:off x="8212895" y="263258"/>
            <a:ext cx="3657600" cy="461665"/>
          </a:xfrm>
          <a:prstGeom prst="rect">
            <a:avLst/>
          </a:prstGeom>
          <a:noFill/>
        </p:spPr>
        <p:txBody>
          <a:bodyPr wrap="square" rtlCol="0">
            <a:spAutoFit/>
          </a:bodyPr>
          <a:lstStyle/>
          <a:p>
            <a:r>
              <a:rPr lang="sk-SK" sz="2400" b="1" dirty="0">
                <a:solidFill>
                  <a:schemeClr val="bg1"/>
                </a:solidFill>
              </a:rPr>
              <a:t>Cenová špekulácia?</a:t>
            </a:r>
          </a:p>
        </p:txBody>
      </p:sp>
    </p:spTree>
    <p:extLst>
      <p:ext uri="{BB962C8B-B14F-4D97-AF65-F5344CB8AC3E}">
        <p14:creationId xmlns:p14="http://schemas.microsoft.com/office/powerpoint/2010/main" val="1673009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ok 4">
            <a:extLst>
              <a:ext uri="{FF2B5EF4-FFF2-40B4-BE49-F238E27FC236}">
                <a16:creationId xmlns:a16="http://schemas.microsoft.com/office/drawing/2014/main" id="{BDB23DFB-42B4-4F01-9E18-AFE5447EC10C}"/>
              </a:ext>
            </a:extLst>
          </p:cNvPr>
          <p:cNvPicPr>
            <a:picLocks noChangeAspect="1"/>
          </p:cNvPicPr>
          <p:nvPr/>
        </p:nvPicPr>
        <p:blipFill>
          <a:blip r:embed="rId2"/>
          <a:stretch>
            <a:fillRect/>
          </a:stretch>
        </p:blipFill>
        <p:spPr>
          <a:xfrm>
            <a:off x="1825103" y="329296"/>
            <a:ext cx="8212280" cy="6072796"/>
          </a:xfrm>
          <a:prstGeom prst="rect">
            <a:avLst/>
          </a:prstGeom>
        </p:spPr>
      </p:pic>
      <p:pic>
        <p:nvPicPr>
          <p:cNvPr id="7" name="Obrázok 6">
            <a:extLst>
              <a:ext uri="{FF2B5EF4-FFF2-40B4-BE49-F238E27FC236}">
                <a16:creationId xmlns:a16="http://schemas.microsoft.com/office/drawing/2014/main" id="{F86E03E8-7BF6-41F0-8096-DCC40DDF6155}"/>
              </a:ext>
            </a:extLst>
          </p:cNvPr>
          <p:cNvPicPr>
            <a:picLocks noChangeAspect="1"/>
          </p:cNvPicPr>
          <p:nvPr/>
        </p:nvPicPr>
        <p:blipFill>
          <a:blip r:embed="rId3"/>
          <a:stretch>
            <a:fillRect/>
          </a:stretch>
        </p:blipFill>
        <p:spPr>
          <a:xfrm>
            <a:off x="201335" y="2899182"/>
            <a:ext cx="11662782" cy="466512"/>
          </a:xfrm>
          <a:prstGeom prst="rect">
            <a:avLst/>
          </a:prstGeom>
        </p:spPr>
      </p:pic>
    </p:spTree>
    <p:extLst>
      <p:ext uri="{BB962C8B-B14F-4D97-AF65-F5344CB8AC3E}">
        <p14:creationId xmlns:p14="http://schemas.microsoft.com/office/powerpoint/2010/main" val="3748057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objekt pre obsah 4">
            <a:extLst>
              <a:ext uri="{FF2B5EF4-FFF2-40B4-BE49-F238E27FC236}">
                <a16:creationId xmlns:a16="http://schemas.microsoft.com/office/drawing/2014/main" id="{601B336A-B4A3-4CF2-9BAB-79830E8C11FB}"/>
              </a:ext>
            </a:extLst>
          </p:cNvPr>
          <p:cNvPicPr>
            <a:picLocks noGrp="1" noChangeAspect="1"/>
          </p:cNvPicPr>
          <p:nvPr>
            <p:ph idx="1"/>
          </p:nvPr>
        </p:nvPicPr>
        <p:blipFill>
          <a:blip r:embed="rId2"/>
          <a:stretch>
            <a:fillRect/>
          </a:stretch>
        </p:blipFill>
        <p:spPr>
          <a:xfrm>
            <a:off x="811832" y="894805"/>
            <a:ext cx="8785013" cy="5294781"/>
          </a:xfrm>
        </p:spPr>
      </p:pic>
      <p:sp>
        <p:nvSpPr>
          <p:cNvPr id="2" name="BlokTextu 1">
            <a:extLst>
              <a:ext uri="{FF2B5EF4-FFF2-40B4-BE49-F238E27FC236}">
                <a16:creationId xmlns:a16="http://schemas.microsoft.com/office/drawing/2014/main" id="{C4C7C64C-34BD-4295-A228-DE3175376FB5}"/>
              </a:ext>
            </a:extLst>
          </p:cNvPr>
          <p:cNvSpPr txBox="1"/>
          <p:nvPr/>
        </p:nvSpPr>
        <p:spPr>
          <a:xfrm>
            <a:off x="2617892" y="274264"/>
            <a:ext cx="7193280" cy="461665"/>
          </a:xfrm>
          <a:prstGeom prst="rect">
            <a:avLst/>
          </a:prstGeom>
          <a:noFill/>
        </p:spPr>
        <p:txBody>
          <a:bodyPr wrap="square" rtlCol="0">
            <a:spAutoFit/>
          </a:bodyPr>
          <a:lstStyle/>
          <a:p>
            <a:r>
              <a:rPr lang="sk-SK" sz="2400" b="1" dirty="0">
                <a:solidFill>
                  <a:schemeClr val="bg1"/>
                </a:solidFill>
              </a:rPr>
              <a:t>Používané len na pranie špinavých peňazí?</a:t>
            </a:r>
          </a:p>
        </p:txBody>
      </p:sp>
      <p:pic>
        <p:nvPicPr>
          <p:cNvPr id="4" name="Obrázok 3">
            <a:extLst>
              <a:ext uri="{FF2B5EF4-FFF2-40B4-BE49-F238E27FC236}">
                <a16:creationId xmlns:a16="http://schemas.microsoft.com/office/drawing/2014/main" id="{745BC9B9-8F71-4CD4-AFB0-C7BD5D0AAE5D}"/>
              </a:ext>
            </a:extLst>
          </p:cNvPr>
          <p:cNvPicPr>
            <a:picLocks noChangeAspect="1"/>
          </p:cNvPicPr>
          <p:nvPr/>
        </p:nvPicPr>
        <p:blipFill>
          <a:blip r:embed="rId3"/>
          <a:stretch>
            <a:fillRect/>
          </a:stretch>
        </p:blipFill>
        <p:spPr>
          <a:xfrm>
            <a:off x="2932754" y="2144926"/>
            <a:ext cx="5889029" cy="2568148"/>
          </a:xfrm>
          <a:prstGeom prst="rect">
            <a:avLst/>
          </a:prstGeom>
        </p:spPr>
      </p:pic>
    </p:spTree>
    <p:extLst>
      <p:ext uri="{BB962C8B-B14F-4D97-AF65-F5344CB8AC3E}">
        <p14:creationId xmlns:p14="http://schemas.microsoft.com/office/powerpoint/2010/main" val="2639010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ok 5">
            <a:extLst>
              <a:ext uri="{FF2B5EF4-FFF2-40B4-BE49-F238E27FC236}">
                <a16:creationId xmlns:a16="http://schemas.microsoft.com/office/drawing/2014/main" id="{E127B629-2F78-4B5A-995E-D5CA5A693A23}"/>
              </a:ext>
            </a:extLst>
          </p:cNvPr>
          <p:cNvPicPr>
            <a:picLocks noChangeAspect="1"/>
          </p:cNvPicPr>
          <p:nvPr/>
        </p:nvPicPr>
        <p:blipFill>
          <a:blip r:embed="rId2"/>
          <a:stretch>
            <a:fillRect/>
          </a:stretch>
        </p:blipFill>
        <p:spPr>
          <a:xfrm>
            <a:off x="856519" y="151942"/>
            <a:ext cx="10478962" cy="6554115"/>
          </a:xfrm>
          <a:prstGeom prst="rect">
            <a:avLst/>
          </a:prstGeom>
        </p:spPr>
      </p:pic>
    </p:spTree>
    <p:extLst>
      <p:ext uri="{BB962C8B-B14F-4D97-AF65-F5344CB8AC3E}">
        <p14:creationId xmlns:p14="http://schemas.microsoft.com/office/powerpoint/2010/main" val="3549185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kTextu 1">
            <a:extLst>
              <a:ext uri="{FF2B5EF4-FFF2-40B4-BE49-F238E27FC236}">
                <a16:creationId xmlns:a16="http://schemas.microsoft.com/office/drawing/2014/main" id="{7F0B9535-A7FC-4895-A4BF-02AAC245875E}"/>
              </a:ext>
            </a:extLst>
          </p:cNvPr>
          <p:cNvSpPr txBox="1"/>
          <p:nvPr/>
        </p:nvSpPr>
        <p:spPr>
          <a:xfrm>
            <a:off x="1293223" y="1036320"/>
            <a:ext cx="9605554" cy="461665"/>
          </a:xfrm>
          <a:prstGeom prst="rect">
            <a:avLst/>
          </a:prstGeom>
          <a:noFill/>
        </p:spPr>
        <p:txBody>
          <a:bodyPr wrap="square" rtlCol="0">
            <a:spAutoFit/>
          </a:bodyPr>
          <a:lstStyle/>
          <a:p>
            <a:r>
              <a:rPr lang="sk-SK" sz="2400" b="1" dirty="0">
                <a:solidFill>
                  <a:schemeClr val="bg1"/>
                </a:solidFill>
              </a:rPr>
              <a:t>Celkový globálny objem prepraných špinavých peňazí ročne:</a:t>
            </a:r>
          </a:p>
        </p:txBody>
      </p:sp>
      <p:sp>
        <p:nvSpPr>
          <p:cNvPr id="3" name="BlokTextu 2">
            <a:extLst>
              <a:ext uri="{FF2B5EF4-FFF2-40B4-BE49-F238E27FC236}">
                <a16:creationId xmlns:a16="http://schemas.microsoft.com/office/drawing/2014/main" id="{A9FA756E-7410-4FC4-82F4-C3F928DCFECB}"/>
              </a:ext>
            </a:extLst>
          </p:cNvPr>
          <p:cNvSpPr txBox="1"/>
          <p:nvPr/>
        </p:nvSpPr>
        <p:spPr>
          <a:xfrm>
            <a:off x="2760617" y="2747968"/>
            <a:ext cx="6670766" cy="769441"/>
          </a:xfrm>
          <a:prstGeom prst="rect">
            <a:avLst/>
          </a:prstGeom>
          <a:noFill/>
        </p:spPr>
        <p:txBody>
          <a:bodyPr wrap="square" rtlCol="0">
            <a:spAutoFit/>
          </a:bodyPr>
          <a:lstStyle/>
          <a:p>
            <a:r>
              <a:rPr lang="sk-SK" sz="4400" b="1" dirty="0">
                <a:solidFill>
                  <a:schemeClr val="bg1"/>
                </a:solidFill>
              </a:rPr>
              <a:t>715 až 1870 miliárd EUR </a:t>
            </a:r>
          </a:p>
        </p:txBody>
      </p:sp>
      <p:sp>
        <p:nvSpPr>
          <p:cNvPr id="4" name="BlokTextu 3">
            <a:extLst>
              <a:ext uri="{FF2B5EF4-FFF2-40B4-BE49-F238E27FC236}">
                <a16:creationId xmlns:a16="http://schemas.microsoft.com/office/drawing/2014/main" id="{9443A6BC-12B6-4AF0-ADE2-083F881CD538}"/>
              </a:ext>
            </a:extLst>
          </p:cNvPr>
          <p:cNvSpPr txBox="1"/>
          <p:nvPr/>
        </p:nvSpPr>
        <p:spPr>
          <a:xfrm>
            <a:off x="502077" y="6306274"/>
            <a:ext cx="11019363" cy="369332"/>
          </a:xfrm>
          <a:prstGeom prst="rect">
            <a:avLst/>
          </a:prstGeom>
          <a:noFill/>
        </p:spPr>
        <p:txBody>
          <a:bodyPr wrap="none" rtlCol="0">
            <a:spAutoFit/>
          </a:bodyPr>
          <a:lstStyle/>
          <a:p>
            <a:r>
              <a:rPr lang="sk-SK" dirty="0"/>
              <a:t>Zdroj: </a:t>
            </a:r>
            <a:r>
              <a:rPr lang="sk-SK" dirty="0" err="1"/>
              <a:t>Europol</a:t>
            </a:r>
            <a:r>
              <a:rPr lang="sk-SK" dirty="0"/>
              <a:t> - https://www.europol.europa.eu/crime-areas/economic-crime/money-laundering</a:t>
            </a:r>
          </a:p>
        </p:txBody>
      </p:sp>
      <p:sp>
        <p:nvSpPr>
          <p:cNvPr id="7" name="BlokTextu 6">
            <a:extLst>
              <a:ext uri="{FF2B5EF4-FFF2-40B4-BE49-F238E27FC236}">
                <a16:creationId xmlns:a16="http://schemas.microsoft.com/office/drawing/2014/main" id="{76499873-B266-4984-83C5-5FC248484639}"/>
              </a:ext>
            </a:extLst>
          </p:cNvPr>
          <p:cNvSpPr txBox="1"/>
          <p:nvPr/>
        </p:nvSpPr>
        <p:spPr>
          <a:xfrm>
            <a:off x="2207859" y="4044117"/>
            <a:ext cx="8690918" cy="1446550"/>
          </a:xfrm>
          <a:prstGeom prst="rect">
            <a:avLst/>
          </a:prstGeom>
          <a:noFill/>
        </p:spPr>
        <p:txBody>
          <a:bodyPr wrap="square" rtlCol="0">
            <a:spAutoFit/>
          </a:bodyPr>
          <a:lstStyle/>
          <a:p>
            <a:r>
              <a:rPr lang="en-US" sz="4400" dirty="0"/>
              <a:t>Z toho </a:t>
            </a:r>
            <a:r>
              <a:rPr lang="en-US" sz="4400" dirty="0" err="1"/>
              <a:t>kryptomeny</a:t>
            </a:r>
            <a:r>
              <a:rPr lang="en-US" sz="4400" dirty="0"/>
              <a:t> s</a:t>
            </a:r>
            <a:r>
              <a:rPr lang="sk-SK" sz="4400" dirty="0"/>
              <a:t>ú približne</a:t>
            </a:r>
            <a:r>
              <a:rPr lang="sk-SK" sz="4400" b="1" dirty="0"/>
              <a:t>1,</a:t>
            </a:r>
            <a:r>
              <a:rPr lang="en-US" sz="4400" b="1" dirty="0"/>
              <a:t>2% - 3,13%</a:t>
            </a:r>
            <a:r>
              <a:rPr lang="sk-SK" sz="4400" b="1" dirty="0"/>
              <a:t> objemu</a:t>
            </a:r>
          </a:p>
        </p:txBody>
      </p:sp>
    </p:spTree>
    <p:extLst>
      <p:ext uri="{BB962C8B-B14F-4D97-AF65-F5344CB8AC3E}">
        <p14:creationId xmlns:p14="http://schemas.microsoft.com/office/powerpoint/2010/main" val="35556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kTextu 1">
            <a:extLst>
              <a:ext uri="{FF2B5EF4-FFF2-40B4-BE49-F238E27FC236}">
                <a16:creationId xmlns:a16="http://schemas.microsoft.com/office/drawing/2014/main" id="{7F0B9535-A7FC-4895-A4BF-02AAC245875E}"/>
              </a:ext>
            </a:extLst>
          </p:cNvPr>
          <p:cNvSpPr txBox="1"/>
          <p:nvPr/>
        </p:nvSpPr>
        <p:spPr>
          <a:xfrm>
            <a:off x="3648743" y="388250"/>
            <a:ext cx="7175057" cy="461665"/>
          </a:xfrm>
          <a:prstGeom prst="rect">
            <a:avLst/>
          </a:prstGeom>
          <a:noFill/>
        </p:spPr>
        <p:txBody>
          <a:bodyPr wrap="square" rtlCol="0">
            <a:spAutoFit/>
          </a:bodyPr>
          <a:lstStyle/>
          <a:p>
            <a:r>
              <a:rPr lang="sk-SK" sz="2400" b="1" dirty="0">
                <a:solidFill>
                  <a:schemeClr val="bg1"/>
                </a:solidFill>
              </a:rPr>
              <a:t>Kryptomeny sú anonymné.. Naozaj?</a:t>
            </a:r>
          </a:p>
        </p:txBody>
      </p:sp>
      <p:pic>
        <p:nvPicPr>
          <p:cNvPr id="6" name="Obrázok 5">
            <a:extLst>
              <a:ext uri="{FF2B5EF4-FFF2-40B4-BE49-F238E27FC236}">
                <a16:creationId xmlns:a16="http://schemas.microsoft.com/office/drawing/2014/main" id="{891924E6-145B-45B5-AB24-6A59203BB75B}"/>
              </a:ext>
            </a:extLst>
          </p:cNvPr>
          <p:cNvPicPr>
            <a:picLocks noChangeAspect="1"/>
          </p:cNvPicPr>
          <p:nvPr/>
        </p:nvPicPr>
        <p:blipFill>
          <a:blip r:embed="rId2"/>
          <a:stretch>
            <a:fillRect/>
          </a:stretch>
        </p:blipFill>
        <p:spPr>
          <a:xfrm>
            <a:off x="1368200" y="1127804"/>
            <a:ext cx="9455600" cy="5463865"/>
          </a:xfrm>
          <a:prstGeom prst="rect">
            <a:avLst/>
          </a:prstGeom>
        </p:spPr>
      </p:pic>
      <p:pic>
        <p:nvPicPr>
          <p:cNvPr id="9" name="Obrázok 8">
            <a:extLst>
              <a:ext uri="{FF2B5EF4-FFF2-40B4-BE49-F238E27FC236}">
                <a16:creationId xmlns:a16="http://schemas.microsoft.com/office/drawing/2014/main" id="{44DE059B-E77B-4012-9CCC-B5454E6AF1A5}"/>
              </a:ext>
            </a:extLst>
          </p:cNvPr>
          <p:cNvPicPr>
            <a:picLocks noChangeAspect="1"/>
          </p:cNvPicPr>
          <p:nvPr/>
        </p:nvPicPr>
        <p:blipFill>
          <a:blip r:embed="rId3"/>
          <a:stretch>
            <a:fillRect/>
          </a:stretch>
        </p:blipFill>
        <p:spPr>
          <a:xfrm>
            <a:off x="2467992" y="964360"/>
            <a:ext cx="7437078" cy="5790751"/>
          </a:xfrm>
          <a:prstGeom prst="rect">
            <a:avLst/>
          </a:prstGeom>
        </p:spPr>
      </p:pic>
      <p:pic>
        <p:nvPicPr>
          <p:cNvPr id="11" name="Obrázok 10">
            <a:extLst>
              <a:ext uri="{FF2B5EF4-FFF2-40B4-BE49-F238E27FC236}">
                <a16:creationId xmlns:a16="http://schemas.microsoft.com/office/drawing/2014/main" id="{07A8A993-E58A-44C0-975F-5CEFD2349000}"/>
              </a:ext>
            </a:extLst>
          </p:cNvPr>
          <p:cNvPicPr>
            <a:picLocks noChangeAspect="1"/>
          </p:cNvPicPr>
          <p:nvPr/>
        </p:nvPicPr>
        <p:blipFill>
          <a:blip r:embed="rId4"/>
          <a:stretch>
            <a:fillRect/>
          </a:stretch>
        </p:blipFill>
        <p:spPr>
          <a:xfrm>
            <a:off x="184912" y="2549864"/>
            <a:ext cx="11822175" cy="2619741"/>
          </a:xfrm>
          <a:prstGeom prst="rect">
            <a:avLst/>
          </a:prstGeom>
        </p:spPr>
      </p:pic>
    </p:spTree>
    <p:extLst>
      <p:ext uri="{BB962C8B-B14F-4D97-AF65-F5344CB8AC3E}">
        <p14:creationId xmlns:p14="http://schemas.microsoft.com/office/powerpoint/2010/main" val="883298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kTextu 1">
            <a:extLst>
              <a:ext uri="{FF2B5EF4-FFF2-40B4-BE49-F238E27FC236}">
                <a16:creationId xmlns:a16="http://schemas.microsoft.com/office/drawing/2014/main" id="{2FDB0E71-32D2-4252-9845-DC1F8C36CC78}"/>
              </a:ext>
            </a:extLst>
          </p:cNvPr>
          <p:cNvSpPr txBox="1"/>
          <p:nvPr/>
        </p:nvSpPr>
        <p:spPr>
          <a:xfrm>
            <a:off x="2789068" y="417237"/>
            <a:ext cx="6613864" cy="461665"/>
          </a:xfrm>
          <a:prstGeom prst="rect">
            <a:avLst/>
          </a:prstGeom>
          <a:noFill/>
        </p:spPr>
        <p:txBody>
          <a:bodyPr wrap="square" rtlCol="0">
            <a:spAutoFit/>
          </a:bodyPr>
          <a:lstStyle/>
          <a:p>
            <a:r>
              <a:rPr lang="sk-SK" sz="2400" b="1" dirty="0">
                <a:solidFill>
                  <a:schemeClr val="bg1"/>
                </a:solidFill>
              </a:rPr>
              <a:t>Len pre technicky zdatných?</a:t>
            </a:r>
          </a:p>
        </p:txBody>
      </p:sp>
      <p:pic>
        <p:nvPicPr>
          <p:cNvPr id="4" name="Obrázok 3">
            <a:extLst>
              <a:ext uri="{FF2B5EF4-FFF2-40B4-BE49-F238E27FC236}">
                <a16:creationId xmlns:a16="http://schemas.microsoft.com/office/drawing/2014/main" id="{F42CDDCF-CC68-421A-88B8-3531C09964C1}"/>
              </a:ext>
            </a:extLst>
          </p:cNvPr>
          <p:cNvPicPr>
            <a:picLocks noChangeAspect="1"/>
          </p:cNvPicPr>
          <p:nvPr/>
        </p:nvPicPr>
        <p:blipFill>
          <a:blip r:embed="rId2"/>
          <a:stretch>
            <a:fillRect/>
          </a:stretch>
        </p:blipFill>
        <p:spPr>
          <a:xfrm>
            <a:off x="399495" y="1145028"/>
            <a:ext cx="3227494" cy="4724785"/>
          </a:xfrm>
          <a:prstGeom prst="rect">
            <a:avLst/>
          </a:prstGeom>
        </p:spPr>
      </p:pic>
      <p:pic>
        <p:nvPicPr>
          <p:cNvPr id="7" name="Obrázok 6">
            <a:extLst>
              <a:ext uri="{FF2B5EF4-FFF2-40B4-BE49-F238E27FC236}">
                <a16:creationId xmlns:a16="http://schemas.microsoft.com/office/drawing/2014/main" id="{FC915F32-914A-4013-8B7A-1B7CE486DB59}"/>
              </a:ext>
            </a:extLst>
          </p:cNvPr>
          <p:cNvPicPr>
            <a:picLocks noChangeAspect="1"/>
          </p:cNvPicPr>
          <p:nvPr/>
        </p:nvPicPr>
        <p:blipFill>
          <a:blip r:embed="rId3"/>
          <a:stretch>
            <a:fillRect/>
          </a:stretch>
        </p:blipFill>
        <p:spPr>
          <a:xfrm>
            <a:off x="2013242" y="1284292"/>
            <a:ext cx="8331911" cy="4851647"/>
          </a:xfrm>
          <a:prstGeom prst="rect">
            <a:avLst/>
          </a:prstGeom>
        </p:spPr>
      </p:pic>
      <p:pic>
        <p:nvPicPr>
          <p:cNvPr id="9" name="Obrázok 8">
            <a:extLst>
              <a:ext uri="{FF2B5EF4-FFF2-40B4-BE49-F238E27FC236}">
                <a16:creationId xmlns:a16="http://schemas.microsoft.com/office/drawing/2014/main" id="{F481B5C4-B587-42C8-B9FA-58030D81EF67}"/>
              </a:ext>
            </a:extLst>
          </p:cNvPr>
          <p:cNvPicPr>
            <a:picLocks noChangeAspect="1"/>
          </p:cNvPicPr>
          <p:nvPr/>
        </p:nvPicPr>
        <p:blipFill>
          <a:blip r:embed="rId4"/>
          <a:stretch>
            <a:fillRect/>
          </a:stretch>
        </p:blipFill>
        <p:spPr>
          <a:xfrm>
            <a:off x="4971494" y="1145028"/>
            <a:ext cx="5709739" cy="5359505"/>
          </a:xfrm>
          <a:prstGeom prst="rect">
            <a:avLst/>
          </a:prstGeom>
        </p:spPr>
      </p:pic>
    </p:spTree>
    <p:extLst>
      <p:ext uri="{BB962C8B-B14F-4D97-AF65-F5344CB8AC3E}">
        <p14:creationId xmlns:p14="http://schemas.microsoft.com/office/powerpoint/2010/main" val="2576340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lokTextu 3">
            <a:extLst>
              <a:ext uri="{FF2B5EF4-FFF2-40B4-BE49-F238E27FC236}">
                <a16:creationId xmlns:a16="http://schemas.microsoft.com/office/drawing/2014/main" id="{23F37FBB-32E5-4FE8-AF4C-2DB4AD85BE2A}"/>
              </a:ext>
            </a:extLst>
          </p:cNvPr>
          <p:cNvSpPr txBox="1"/>
          <p:nvPr/>
        </p:nvSpPr>
        <p:spPr>
          <a:xfrm>
            <a:off x="3046521" y="443869"/>
            <a:ext cx="5990947" cy="523220"/>
          </a:xfrm>
          <a:prstGeom prst="rect">
            <a:avLst/>
          </a:prstGeom>
          <a:noFill/>
        </p:spPr>
        <p:txBody>
          <a:bodyPr wrap="square" rtlCol="0">
            <a:spAutoFit/>
          </a:bodyPr>
          <a:lstStyle/>
          <a:p>
            <a:r>
              <a:rPr lang="sk-SK" sz="2800" b="1" dirty="0">
                <a:solidFill>
                  <a:schemeClr val="bg1"/>
                </a:solidFill>
              </a:rPr>
              <a:t>Kryptomeny v znaleckej praxi</a:t>
            </a:r>
          </a:p>
        </p:txBody>
      </p:sp>
      <p:sp>
        <p:nvSpPr>
          <p:cNvPr id="7" name="BlokTextu 6">
            <a:extLst>
              <a:ext uri="{FF2B5EF4-FFF2-40B4-BE49-F238E27FC236}">
                <a16:creationId xmlns:a16="http://schemas.microsoft.com/office/drawing/2014/main" id="{BF2A2D3D-745B-4E90-9B03-7A320D57BBCB}"/>
              </a:ext>
            </a:extLst>
          </p:cNvPr>
          <p:cNvSpPr txBox="1"/>
          <p:nvPr/>
        </p:nvSpPr>
        <p:spPr>
          <a:xfrm>
            <a:off x="1331648" y="1713390"/>
            <a:ext cx="9241657" cy="523220"/>
          </a:xfrm>
          <a:prstGeom prst="rect">
            <a:avLst/>
          </a:prstGeom>
          <a:noFill/>
        </p:spPr>
        <p:txBody>
          <a:bodyPr wrap="square" rtlCol="0">
            <a:spAutoFit/>
          </a:bodyPr>
          <a:lstStyle/>
          <a:p>
            <a:r>
              <a:rPr lang="sk-SK" sz="2800" dirty="0"/>
              <a:t>1. Kryptomeny zaistené pri policajných úkonoch</a:t>
            </a:r>
          </a:p>
        </p:txBody>
      </p:sp>
      <p:sp>
        <p:nvSpPr>
          <p:cNvPr id="8" name="BlokTextu 7">
            <a:extLst>
              <a:ext uri="{FF2B5EF4-FFF2-40B4-BE49-F238E27FC236}">
                <a16:creationId xmlns:a16="http://schemas.microsoft.com/office/drawing/2014/main" id="{1C601FE0-16A7-4A82-9920-AD63666E675D}"/>
              </a:ext>
            </a:extLst>
          </p:cNvPr>
          <p:cNvSpPr txBox="1"/>
          <p:nvPr/>
        </p:nvSpPr>
        <p:spPr>
          <a:xfrm>
            <a:off x="1331648" y="3901171"/>
            <a:ext cx="6720397" cy="523220"/>
          </a:xfrm>
          <a:prstGeom prst="rect">
            <a:avLst/>
          </a:prstGeom>
          <a:noFill/>
        </p:spPr>
        <p:txBody>
          <a:bodyPr wrap="square" rtlCol="0">
            <a:spAutoFit/>
          </a:bodyPr>
          <a:lstStyle/>
          <a:p>
            <a:r>
              <a:rPr lang="sk-SK" sz="2800" dirty="0"/>
              <a:t>2. Kryptomeny ako súčasť podvodu</a:t>
            </a:r>
          </a:p>
        </p:txBody>
      </p:sp>
    </p:spTree>
    <p:extLst>
      <p:ext uri="{BB962C8B-B14F-4D97-AF65-F5344CB8AC3E}">
        <p14:creationId xmlns:p14="http://schemas.microsoft.com/office/powerpoint/2010/main" val="12275822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lokTextu 3">
            <a:extLst>
              <a:ext uri="{FF2B5EF4-FFF2-40B4-BE49-F238E27FC236}">
                <a16:creationId xmlns:a16="http://schemas.microsoft.com/office/drawing/2014/main" id="{D3194FCE-96E4-44CF-AECB-047F7A10DB5A}"/>
              </a:ext>
            </a:extLst>
          </p:cNvPr>
          <p:cNvSpPr txBox="1"/>
          <p:nvPr/>
        </p:nvSpPr>
        <p:spPr>
          <a:xfrm>
            <a:off x="684212" y="499535"/>
            <a:ext cx="9241657" cy="523220"/>
          </a:xfrm>
          <a:prstGeom prst="rect">
            <a:avLst/>
          </a:prstGeom>
          <a:noFill/>
        </p:spPr>
        <p:txBody>
          <a:bodyPr wrap="square" rtlCol="0">
            <a:spAutoFit/>
          </a:bodyPr>
          <a:lstStyle/>
          <a:p>
            <a:r>
              <a:rPr lang="sk-SK" sz="2800" b="1" dirty="0">
                <a:solidFill>
                  <a:schemeClr val="bg1"/>
                </a:solidFill>
              </a:rPr>
              <a:t>1. Kryptomeny zaistené pri policajných úkonoch</a:t>
            </a:r>
          </a:p>
        </p:txBody>
      </p:sp>
      <p:pic>
        <p:nvPicPr>
          <p:cNvPr id="5" name="Picture 2">
            <a:extLst>
              <a:ext uri="{FF2B5EF4-FFF2-40B4-BE49-F238E27FC236}">
                <a16:creationId xmlns:a16="http://schemas.microsoft.com/office/drawing/2014/main" id="{2E4B2673-0503-47CA-9D9F-BD1539EDA1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6306" y="2645921"/>
            <a:ext cx="2351314" cy="11481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TREZOR Model T Review 2021 - Read Before Buying...NOT What I expected">
            <a:extLst>
              <a:ext uri="{FF2B5EF4-FFF2-40B4-BE49-F238E27FC236}">
                <a16:creationId xmlns:a16="http://schemas.microsoft.com/office/drawing/2014/main" id="{23C3C1B6-9425-4990-9110-FCEC594A998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382" t="5714" r="25964" b="12593"/>
          <a:stretch/>
        </p:blipFill>
        <p:spPr bwMode="auto">
          <a:xfrm>
            <a:off x="3235943" y="1226942"/>
            <a:ext cx="1472176" cy="22841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ᐅ ¿Qué es y Cómo Funciona una Ledger Wallet?">
            <a:extLst>
              <a:ext uri="{FF2B5EF4-FFF2-40B4-BE49-F238E27FC236}">
                <a16:creationId xmlns:a16="http://schemas.microsoft.com/office/drawing/2014/main" id="{ACEEAE71-349D-43BB-A82C-68EAB5C7C90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117" t="-1088" r="107" b="6122"/>
          <a:stretch/>
        </p:blipFill>
        <p:spPr bwMode="auto">
          <a:xfrm>
            <a:off x="701121" y="1226942"/>
            <a:ext cx="2151017" cy="1993031"/>
          </a:xfrm>
          <a:prstGeom prst="rect">
            <a:avLst/>
          </a:prstGeom>
          <a:noFill/>
          <a:extLst>
            <a:ext uri="{909E8E84-426E-40DD-AFC4-6F175D3DCCD1}">
              <a14:hiddenFill xmlns:a14="http://schemas.microsoft.com/office/drawing/2010/main">
                <a:solidFill>
                  <a:srgbClr val="FFFFFF"/>
                </a:solidFill>
              </a14:hiddenFill>
            </a:ext>
          </a:extLst>
        </p:spPr>
      </p:pic>
      <p:pic>
        <p:nvPicPr>
          <p:cNvPr id="8" name="Obrázok 7">
            <a:extLst>
              <a:ext uri="{FF2B5EF4-FFF2-40B4-BE49-F238E27FC236}">
                <a16:creationId xmlns:a16="http://schemas.microsoft.com/office/drawing/2014/main" id="{222E0AA1-AFD5-4D7B-A87F-E9EF7EB3A41C}"/>
              </a:ext>
            </a:extLst>
          </p:cNvPr>
          <p:cNvPicPr>
            <a:picLocks noChangeAspect="1"/>
          </p:cNvPicPr>
          <p:nvPr/>
        </p:nvPicPr>
        <p:blipFill>
          <a:blip r:embed="rId5"/>
          <a:stretch>
            <a:fillRect/>
          </a:stretch>
        </p:blipFill>
        <p:spPr>
          <a:xfrm>
            <a:off x="5091924" y="1270629"/>
            <a:ext cx="2333951" cy="981212"/>
          </a:xfrm>
          <a:prstGeom prst="rect">
            <a:avLst/>
          </a:prstGeom>
        </p:spPr>
      </p:pic>
      <p:pic>
        <p:nvPicPr>
          <p:cNvPr id="9" name="Obrázok 8">
            <a:extLst>
              <a:ext uri="{FF2B5EF4-FFF2-40B4-BE49-F238E27FC236}">
                <a16:creationId xmlns:a16="http://schemas.microsoft.com/office/drawing/2014/main" id="{B20D9402-D83F-4D5A-8179-63F658C4E3BF}"/>
              </a:ext>
            </a:extLst>
          </p:cNvPr>
          <p:cNvPicPr>
            <a:picLocks noChangeAspect="1"/>
          </p:cNvPicPr>
          <p:nvPr/>
        </p:nvPicPr>
        <p:blipFill>
          <a:blip r:embed="rId6"/>
          <a:stretch>
            <a:fillRect/>
          </a:stretch>
        </p:blipFill>
        <p:spPr>
          <a:xfrm>
            <a:off x="10158065" y="-1316088"/>
            <a:ext cx="1838582" cy="590632"/>
          </a:xfrm>
          <a:prstGeom prst="rect">
            <a:avLst/>
          </a:prstGeom>
        </p:spPr>
      </p:pic>
      <p:pic>
        <p:nvPicPr>
          <p:cNvPr id="10" name="Obrázok 9">
            <a:extLst>
              <a:ext uri="{FF2B5EF4-FFF2-40B4-BE49-F238E27FC236}">
                <a16:creationId xmlns:a16="http://schemas.microsoft.com/office/drawing/2014/main" id="{EC63ACDB-909D-46F6-A633-46C4327CB4F5}"/>
              </a:ext>
            </a:extLst>
          </p:cNvPr>
          <p:cNvPicPr>
            <a:picLocks noChangeAspect="1"/>
          </p:cNvPicPr>
          <p:nvPr/>
        </p:nvPicPr>
        <p:blipFill>
          <a:blip r:embed="rId7"/>
          <a:stretch>
            <a:fillRect/>
          </a:stretch>
        </p:blipFill>
        <p:spPr>
          <a:xfrm>
            <a:off x="8336688" y="1721219"/>
            <a:ext cx="1381318" cy="647790"/>
          </a:xfrm>
          <a:prstGeom prst="rect">
            <a:avLst/>
          </a:prstGeom>
        </p:spPr>
      </p:pic>
      <p:sp>
        <p:nvSpPr>
          <p:cNvPr id="11" name="BlokTextu 10">
            <a:extLst>
              <a:ext uri="{FF2B5EF4-FFF2-40B4-BE49-F238E27FC236}">
                <a16:creationId xmlns:a16="http://schemas.microsoft.com/office/drawing/2014/main" id="{66C4309E-4914-435F-83C1-2734C5814DC1}"/>
              </a:ext>
            </a:extLst>
          </p:cNvPr>
          <p:cNvSpPr txBox="1"/>
          <p:nvPr/>
        </p:nvSpPr>
        <p:spPr>
          <a:xfrm>
            <a:off x="476349" y="4138030"/>
            <a:ext cx="10665127" cy="1015663"/>
          </a:xfrm>
          <a:prstGeom prst="rect">
            <a:avLst/>
          </a:prstGeom>
          <a:noFill/>
        </p:spPr>
        <p:txBody>
          <a:bodyPr wrap="square" rtlCol="0">
            <a:spAutoFit/>
          </a:bodyPr>
          <a:lstStyle/>
          <a:p>
            <a:r>
              <a:rPr lang="sk-SK" sz="3200" b="1" dirty="0" err="1">
                <a:solidFill>
                  <a:schemeClr val="bg1"/>
                </a:solidFill>
              </a:rPr>
              <a:t>Seed</a:t>
            </a:r>
            <a:r>
              <a:rPr lang="sk-SK" sz="2800" dirty="0"/>
              <a:t>  - hotel </a:t>
            </a:r>
            <a:r>
              <a:rPr lang="sk-SK" sz="2800" dirty="0" err="1"/>
              <a:t>obvious</a:t>
            </a:r>
            <a:r>
              <a:rPr lang="sk-SK" sz="2800" dirty="0"/>
              <a:t> agent </a:t>
            </a:r>
            <a:r>
              <a:rPr lang="sk-SK" sz="2800" dirty="0" err="1"/>
              <a:t>lecture</a:t>
            </a:r>
            <a:r>
              <a:rPr lang="sk-SK" sz="2800" dirty="0"/>
              <a:t> </a:t>
            </a:r>
            <a:r>
              <a:rPr lang="sk-SK" sz="2800" dirty="0" err="1"/>
              <a:t>gadget</a:t>
            </a:r>
            <a:r>
              <a:rPr lang="sk-SK" sz="2800" dirty="0"/>
              <a:t> </a:t>
            </a:r>
            <a:r>
              <a:rPr lang="sk-SK" sz="2800" dirty="0" err="1"/>
              <a:t>evil</a:t>
            </a:r>
            <a:r>
              <a:rPr lang="sk-SK" sz="2800" dirty="0"/>
              <a:t> </a:t>
            </a:r>
            <a:r>
              <a:rPr lang="sk-SK" sz="2800" dirty="0" err="1"/>
              <a:t>jealous</a:t>
            </a:r>
            <a:r>
              <a:rPr lang="sk-SK" sz="2800" dirty="0"/>
              <a:t> </a:t>
            </a:r>
            <a:r>
              <a:rPr lang="sk-SK" sz="2800" dirty="0" err="1"/>
              <a:t>keen</a:t>
            </a:r>
            <a:r>
              <a:rPr lang="sk-SK" sz="2800" dirty="0"/>
              <a:t> </a:t>
            </a:r>
            <a:r>
              <a:rPr lang="sk-SK" sz="2800" dirty="0" err="1"/>
              <a:t>fragile</a:t>
            </a:r>
            <a:r>
              <a:rPr lang="sk-SK" sz="2800" dirty="0"/>
              <a:t> </a:t>
            </a:r>
            <a:r>
              <a:rPr lang="sk-SK" sz="2800" dirty="0" err="1"/>
              <a:t>before</a:t>
            </a:r>
            <a:r>
              <a:rPr lang="sk-SK" sz="2800" dirty="0"/>
              <a:t> </a:t>
            </a:r>
            <a:r>
              <a:rPr lang="sk-SK" sz="2800" dirty="0" err="1"/>
              <a:t>damp</a:t>
            </a:r>
            <a:r>
              <a:rPr lang="sk-SK" sz="2800" dirty="0"/>
              <a:t> </a:t>
            </a:r>
            <a:r>
              <a:rPr lang="sk-SK" sz="2800" dirty="0" err="1"/>
              <a:t>clarify</a:t>
            </a:r>
            <a:endParaRPr lang="sk-SK" sz="2800" dirty="0"/>
          </a:p>
        </p:txBody>
      </p:sp>
    </p:spTree>
    <p:extLst>
      <p:ext uri="{BB962C8B-B14F-4D97-AF65-F5344CB8AC3E}">
        <p14:creationId xmlns:p14="http://schemas.microsoft.com/office/powerpoint/2010/main" val="1851874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BlokTextu 14">
            <a:extLst>
              <a:ext uri="{FF2B5EF4-FFF2-40B4-BE49-F238E27FC236}">
                <a16:creationId xmlns:a16="http://schemas.microsoft.com/office/drawing/2014/main" id="{3F6BF0FD-A3D3-4FDC-A6EE-01A840837883}"/>
              </a:ext>
            </a:extLst>
          </p:cNvPr>
          <p:cNvSpPr txBox="1"/>
          <p:nvPr/>
        </p:nvSpPr>
        <p:spPr>
          <a:xfrm>
            <a:off x="1116227" y="5511799"/>
            <a:ext cx="6104238" cy="830997"/>
          </a:xfrm>
          <a:prstGeom prst="rect">
            <a:avLst/>
          </a:prstGeom>
          <a:noFill/>
        </p:spPr>
        <p:txBody>
          <a:bodyPr wrap="square">
            <a:spAutoFit/>
          </a:bodyPr>
          <a:lstStyle/>
          <a:p>
            <a:r>
              <a:rPr lang="en-US" sz="2400" b="1" dirty="0" err="1"/>
              <a:t>Kryptomeny</a:t>
            </a:r>
            <a:r>
              <a:rPr lang="en-US" sz="2400" b="1" dirty="0"/>
              <a:t> s</a:t>
            </a:r>
            <a:r>
              <a:rPr lang="sk-SK" sz="2400" b="1" dirty="0"/>
              <a:t>ú</a:t>
            </a:r>
            <a:r>
              <a:rPr lang="en-US" sz="2400" b="1" dirty="0"/>
              <a:t> </a:t>
            </a:r>
            <a:r>
              <a:rPr lang="en-US" sz="2400" b="1" dirty="0" err="1"/>
              <a:t>podvod</a:t>
            </a:r>
            <a:r>
              <a:rPr lang="sk-SK" sz="2400" b="1" dirty="0"/>
              <a:t> a absolútna hlúposť</a:t>
            </a:r>
          </a:p>
        </p:txBody>
      </p:sp>
      <p:sp>
        <p:nvSpPr>
          <p:cNvPr id="17" name="BlokTextu 16">
            <a:extLst>
              <a:ext uri="{FF2B5EF4-FFF2-40B4-BE49-F238E27FC236}">
                <a16:creationId xmlns:a16="http://schemas.microsoft.com/office/drawing/2014/main" id="{E0961BBF-80E7-4766-9BAB-11EBFC1E624A}"/>
              </a:ext>
            </a:extLst>
          </p:cNvPr>
          <p:cNvSpPr txBox="1"/>
          <p:nvPr/>
        </p:nvSpPr>
        <p:spPr>
          <a:xfrm>
            <a:off x="5729416" y="653703"/>
            <a:ext cx="6104238" cy="830997"/>
          </a:xfrm>
          <a:prstGeom prst="rect">
            <a:avLst/>
          </a:prstGeom>
          <a:noFill/>
        </p:spPr>
        <p:txBody>
          <a:bodyPr wrap="square">
            <a:spAutoFit/>
          </a:bodyPr>
          <a:lstStyle/>
          <a:p>
            <a:r>
              <a:rPr lang="sk-SK" sz="2400" b="1" dirty="0"/>
              <a:t>Kryptomeny sú len bublina založená na finančnej špekulácii</a:t>
            </a:r>
          </a:p>
        </p:txBody>
      </p:sp>
      <p:sp>
        <p:nvSpPr>
          <p:cNvPr id="19" name="BlokTextu 18">
            <a:extLst>
              <a:ext uri="{FF2B5EF4-FFF2-40B4-BE49-F238E27FC236}">
                <a16:creationId xmlns:a16="http://schemas.microsoft.com/office/drawing/2014/main" id="{D23F4541-974F-4DDA-B61D-FD0AD70AE866}"/>
              </a:ext>
            </a:extLst>
          </p:cNvPr>
          <p:cNvSpPr txBox="1"/>
          <p:nvPr/>
        </p:nvSpPr>
        <p:spPr>
          <a:xfrm>
            <a:off x="7054177" y="4546149"/>
            <a:ext cx="4707924" cy="830997"/>
          </a:xfrm>
          <a:prstGeom prst="rect">
            <a:avLst/>
          </a:prstGeom>
          <a:noFill/>
        </p:spPr>
        <p:txBody>
          <a:bodyPr wrap="square">
            <a:spAutoFit/>
          </a:bodyPr>
          <a:lstStyle/>
          <a:p>
            <a:r>
              <a:rPr lang="sk-SK" sz="2400" b="1" dirty="0"/>
              <a:t>Kryptomeny nemajú žiadnu hodnotu</a:t>
            </a:r>
          </a:p>
        </p:txBody>
      </p:sp>
      <p:sp>
        <p:nvSpPr>
          <p:cNvPr id="21" name="BlokTextu 20">
            <a:extLst>
              <a:ext uri="{FF2B5EF4-FFF2-40B4-BE49-F238E27FC236}">
                <a16:creationId xmlns:a16="http://schemas.microsoft.com/office/drawing/2014/main" id="{2AE6208E-1690-406D-B8BE-AE56629CB06A}"/>
              </a:ext>
            </a:extLst>
          </p:cNvPr>
          <p:cNvSpPr txBox="1"/>
          <p:nvPr/>
        </p:nvSpPr>
        <p:spPr>
          <a:xfrm>
            <a:off x="251255" y="1757853"/>
            <a:ext cx="7368746" cy="830997"/>
          </a:xfrm>
          <a:prstGeom prst="rect">
            <a:avLst/>
          </a:prstGeom>
          <a:noFill/>
        </p:spPr>
        <p:txBody>
          <a:bodyPr wrap="square">
            <a:spAutoFit/>
          </a:bodyPr>
          <a:lstStyle/>
          <a:p>
            <a:r>
              <a:rPr lang="sk-SK" sz="2400" b="1" dirty="0"/>
              <a:t>Kryptomeny sa používajú len pranie špinavých peňazí</a:t>
            </a:r>
          </a:p>
        </p:txBody>
      </p:sp>
      <p:sp>
        <p:nvSpPr>
          <p:cNvPr id="23" name="BlokTextu 22">
            <a:extLst>
              <a:ext uri="{FF2B5EF4-FFF2-40B4-BE49-F238E27FC236}">
                <a16:creationId xmlns:a16="http://schemas.microsoft.com/office/drawing/2014/main" id="{49F7070C-9CA1-43FC-8C42-9FF0C1532024}"/>
              </a:ext>
            </a:extLst>
          </p:cNvPr>
          <p:cNvSpPr txBox="1"/>
          <p:nvPr/>
        </p:nvSpPr>
        <p:spPr>
          <a:xfrm>
            <a:off x="4651318" y="2952113"/>
            <a:ext cx="6856941" cy="461665"/>
          </a:xfrm>
          <a:prstGeom prst="rect">
            <a:avLst/>
          </a:prstGeom>
          <a:noFill/>
        </p:spPr>
        <p:txBody>
          <a:bodyPr wrap="square">
            <a:spAutoFit/>
          </a:bodyPr>
          <a:lstStyle/>
          <a:p>
            <a:r>
              <a:rPr lang="sk-SK" sz="2400" b="1" dirty="0"/>
              <a:t>Kryptomeny sú anonymné a </a:t>
            </a:r>
            <a:r>
              <a:rPr lang="sk-SK" sz="2400" b="1" dirty="0" err="1"/>
              <a:t>nestopovateľné</a:t>
            </a:r>
            <a:endParaRPr lang="sk-SK" sz="2400" b="1" dirty="0"/>
          </a:p>
        </p:txBody>
      </p:sp>
      <p:sp>
        <p:nvSpPr>
          <p:cNvPr id="25" name="BlokTextu 24">
            <a:extLst>
              <a:ext uri="{FF2B5EF4-FFF2-40B4-BE49-F238E27FC236}">
                <a16:creationId xmlns:a16="http://schemas.microsoft.com/office/drawing/2014/main" id="{C4A00EA0-2A93-4128-9B54-A6FB6E7080B7}"/>
              </a:ext>
            </a:extLst>
          </p:cNvPr>
          <p:cNvSpPr txBox="1"/>
          <p:nvPr/>
        </p:nvSpPr>
        <p:spPr>
          <a:xfrm>
            <a:off x="943232" y="3945985"/>
            <a:ext cx="6104238" cy="1200329"/>
          </a:xfrm>
          <a:prstGeom prst="rect">
            <a:avLst/>
          </a:prstGeom>
          <a:noFill/>
        </p:spPr>
        <p:txBody>
          <a:bodyPr wrap="square">
            <a:spAutoFit/>
          </a:bodyPr>
          <a:lstStyle/>
          <a:p>
            <a:r>
              <a:rPr lang="sk-SK" sz="2400" b="1" dirty="0"/>
              <a:t>Kryptomeny sú len pre technicky zdatných a nepoužiteľné pre bežných ľudí</a:t>
            </a:r>
          </a:p>
        </p:txBody>
      </p:sp>
    </p:spTree>
    <p:extLst>
      <p:ext uri="{BB962C8B-B14F-4D97-AF65-F5344CB8AC3E}">
        <p14:creationId xmlns:p14="http://schemas.microsoft.com/office/powerpoint/2010/main" val="1259524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9" grpId="0"/>
      <p:bldP spid="21" grpId="0"/>
      <p:bldP spid="23"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lokTextu 4">
            <a:extLst>
              <a:ext uri="{FF2B5EF4-FFF2-40B4-BE49-F238E27FC236}">
                <a16:creationId xmlns:a16="http://schemas.microsoft.com/office/drawing/2014/main" id="{A2915959-876F-4057-971B-7F5D875AACCC}"/>
              </a:ext>
            </a:extLst>
          </p:cNvPr>
          <p:cNvSpPr txBox="1"/>
          <p:nvPr/>
        </p:nvSpPr>
        <p:spPr>
          <a:xfrm>
            <a:off x="701336" y="485597"/>
            <a:ext cx="7750205" cy="523220"/>
          </a:xfrm>
          <a:prstGeom prst="rect">
            <a:avLst/>
          </a:prstGeom>
          <a:noFill/>
        </p:spPr>
        <p:txBody>
          <a:bodyPr wrap="square">
            <a:spAutoFit/>
          </a:bodyPr>
          <a:lstStyle/>
          <a:p>
            <a:r>
              <a:rPr lang="sk-SK" sz="2800" b="1" dirty="0">
                <a:solidFill>
                  <a:schemeClr val="bg1"/>
                </a:solidFill>
              </a:rPr>
              <a:t>2. Kryptomeny ako súčasť podvodu</a:t>
            </a:r>
          </a:p>
        </p:txBody>
      </p:sp>
      <p:pic>
        <p:nvPicPr>
          <p:cNvPr id="7" name="Obrázok 6">
            <a:extLst>
              <a:ext uri="{FF2B5EF4-FFF2-40B4-BE49-F238E27FC236}">
                <a16:creationId xmlns:a16="http://schemas.microsoft.com/office/drawing/2014/main" id="{D5CE78E5-03A2-48C5-A80B-B1E17925E7DA}"/>
              </a:ext>
            </a:extLst>
          </p:cNvPr>
          <p:cNvPicPr>
            <a:picLocks noChangeAspect="1"/>
          </p:cNvPicPr>
          <p:nvPr/>
        </p:nvPicPr>
        <p:blipFill>
          <a:blip r:embed="rId2"/>
          <a:stretch>
            <a:fillRect/>
          </a:stretch>
        </p:blipFill>
        <p:spPr>
          <a:xfrm>
            <a:off x="701336" y="1335629"/>
            <a:ext cx="2496477" cy="943113"/>
          </a:xfrm>
          <a:prstGeom prst="rect">
            <a:avLst/>
          </a:prstGeom>
        </p:spPr>
      </p:pic>
      <p:pic>
        <p:nvPicPr>
          <p:cNvPr id="9" name="Obrázok 8">
            <a:extLst>
              <a:ext uri="{FF2B5EF4-FFF2-40B4-BE49-F238E27FC236}">
                <a16:creationId xmlns:a16="http://schemas.microsoft.com/office/drawing/2014/main" id="{1600C299-2679-45BC-A04D-F09D3BF30354}"/>
              </a:ext>
            </a:extLst>
          </p:cNvPr>
          <p:cNvPicPr>
            <a:picLocks noChangeAspect="1"/>
          </p:cNvPicPr>
          <p:nvPr/>
        </p:nvPicPr>
        <p:blipFill>
          <a:blip r:embed="rId3"/>
          <a:stretch>
            <a:fillRect/>
          </a:stretch>
        </p:blipFill>
        <p:spPr>
          <a:xfrm>
            <a:off x="3793738" y="2456754"/>
            <a:ext cx="3282084" cy="1105729"/>
          </a:xfrm>
          <a:prstGeom prst="rect">
            <a:avLst/>
          </a:prstGeom>
        </p:spPr>
      </p:pic>
      <p:pic>
        <p:nvPicPr>
          <p:cNvPr id="11" name="Obrázok 10">
            <a:extLst>
              <a:ext uri="{FF2B5EF4-FFF2-40B4-BE49-F238E27FC236}">
                <a16:creationId xmlns:a16="http://schemas.microsoft.com/office/drawing/2014/main" id="{16FD71DB-1955-45CE-8F3B-C8CDF45B0D4B}"/>
              </a:ext>
            </a:extLst>
          </p:cNvPr>
          <p:cNvPicPr>
            <a:picLocks noChangeAspect="1"/>
          </p:cNvPicPr>
          <p:nvPr/>
        </p:nvPicPr>
        <p:blipFill>
          <a:blip r:embed="rId4"/>
          <a:stretch>
            <a:fillRect/>
          </a:stretch>
        </p:blipFill>
        <p:spPr>
          <a:xfrm>
            <a:off x="7477972" y="4088904"/>
            <a:ext cx="3006556" cy="1012904"/>
          </a:xfrm>
          <a:prstGeom prst="rect">
            <a:avLst/>
          </a:prstGeom>
        </p:spPr>
      </p:pic>
    </p:spTree>
    <p:extLst>
      <p:ext uri="{BB962C8B-B14F-4D97-AF65-F5344CB8AC3E}">
        <p14:creationId xmlns:p14="http://schemas.microsoft.com/office/powerpoint/2010/main" val="2426479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0F50C74-3047-43F2-91D4-9C9D6B6766D4}"/>
              </a:ext>
            </a:extLst>
          </p:cNvPr>
          <p:cNvSpPr>
            <a:spLocks noGrp="1"/>
          </p:cNvSpPr>
          <p:nvPr>
            <p:ph type="title"/>
          </p:nvPr>
        </p:nvSpPr>
        <p:spPr>
          <a:xfrm>
            <a:off x="1828800" y="2489856"/>
            <a:ext cx="8534400" cy="1507067"/>
          </a:xfrm>
        </p:spPr>
        <p:txBody>
          <a:bodyPr/>
          <a:lstStyle/>
          <a:p>
            <a:r>
              <a:rPr lang="sk-SK" dirty="0"/>
              <a:t>Ďakujem za </a:t>
            </a:r>
            <a:r>
              <a:rPr lang="sk-SK" dirty="0" err="1"/>
              <a:t>pozornosŤ</a:t>
            </a:r>
            <a:endParaRPr lang="sk-SK" dirty="0"/>
          </a:p>
        </p:txBody>
      </p:sp>
    </p:spTree>
    <p:extLst>
      <p:ext uri="{BB962C8B-B14F-4D97-AF65-F5344CB8AC3E}">
        <p14:creationId xmlns:p14="http://schemas.microsoft.com/office/powerpoint/2010/main" val="3063756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objekt pre obsah 9">
            <a:extLst>
              <a:ext uri="{FF2B5EF4-FFF2-40B4-BE49-F238E27FC236}">
                <a16:creationId xmlns:a16="http://schemas.microsoft.com/office/drawing/2014/main" id="{1B6E7614-1755-40D0-A006-241D7470A49F}"/>
              </a:ext>
            </a:extLst>
          </p:cNvPr>
          <p:cNvSpPr>
            <a:spLocks noGrp="1"/>
          </p:cNvSpPr>
          <p:nvPr>
            <p:ph idx="1"/>
          </p:nvPr>
        </p:nvSpPr>
        <p:spPr>
          <a:xfrm>
            <a:off x="1114697" y="1304108"/>
            <a:ext cx="9422674" cy="5053149"/>
          </a:xfrm>
        </p:spPr>
        <p:txBody>
          <a:bodyPr>
            <a:normAutofit/>
          </a:bodyPr>
          <a:lstStyle/>
          <a:p>
            <a:r>
              <a:rPr lang="sk-SK" sz="2800" dirty="0"/>
              <a:t>Digitálne alebo virtuálne meny, alebo aj elektronické peniaze</a:t>
            </a:r>
          </a:p>
          <a:p>
            <a:r>
              <a:rPr lang="sk-SK" sz="2800" dirty="0"/>
              <a:t>V slovenskej legislatíve – digitálne aktíva – nehmotná hnuteľná vec – prichádza európska regulácia – </a:t>
            </a:r>
            <a:r>
              <a:rPr lang="sk-SK" sz="2800" dirty="0" err="1"/>
              <a:t>MiCA</a:t>
            </a:r>
            <a:r>
              <a:rPr lang="sk-SK" sz="2800" dirty="0"/>
              <a:t> – Markets in </a:t>
            </a:r>
            <a:r>
              <a:rPr lang="sk-SK" sz="2800" dirty="0" err="1"/>
              <a:t>Crypto</a:t>
            </a:r>
            <a:r>
              <a:rPr lang="sk-SK" sz="2800" dirty="0"/>
              <a:t> </a:t>
            </a:r>
            <a:r>
              <a:rPr lang="sk-SK" sz="2800" dirty="0" err="1"/>
              <a:t>Assets</a:t>
            </a:r>
            <a:endParaRPr lang="sk-SK" sz="2800" dirty="0"/>
          </a:p>
          <a:p>
            <a:r>
              <a:rPr lang="sk-SK" sz="2800" dirty="0"/>
              <a:t>Kryptografia</a:t>
            </a:r>
          </a:p>
          <a:p>
            <a:r>
              <a:rPr lang="sk-SK" sz="2800" dirty="0"/>
              <a:t>Blockchain</a:t>
            </a:r>
          </a:p>
          <a:p>
            <a:endParaRPr lang="sk-SK" dirty="0"/>
          </a:p>
        </p:txBody>
      </p:sp>
      <p:sp>
        <p:nvSpPr>
          <p:cNvPr id="2" name="BlokTextu 1">
            <a:extLst>
              <a:ext uri="{FF2B5EF4-FFF2-40B4-BE49-F238E27FC236}">
                <a16:creationId xmlns:a16="http://schemas.microsoft.com/office/drawing/2014/main" id="{B4CAC23E-EB13-4CC2-ABC3-F6B2CFA7588B}"/>
              </a:ext>
            </a:extLst>
          </p:cNvPr>
          <p:cNvSpPr txBox="1"/>
          <p:nvPr/>
        </p:nvSpPr>
        <p:spPr>
          <a:xfrm>
            <a:off x="1114697" y="386137"/>
            <a:ext cx="5712823" cy="646331"/>
          </a:xfrm>
          <a:prstGeom prst="rect">
            <a:avLst/>
          </a:prstGeom>
          <a:noFill/>
        </p:spPr>
        <p:txBody>
          <a:bodyPr wrap="square" rtlCol="0">
            <a:spAutoFit/>
          </a:bodyPr>
          <a:lstStyle/>
          <a:p>
            <a:r>
              <a:rPr lang="sk-SK" sz="3600" b="1" dirty="0"/>
              <a:t>Čo sú kryptomeny?</a:t>
            </a:r>
          </a:p>
        </p:txBody>
      </p:sp>
    </p:spTree>
    <p:extLst>
      <p:ext uri="{BB962C8B-B14F-4D97-AF65-F5344CB8AC3E}">
        <p14:creationId xmlns:p14="http://schemas.microsoft.com/office/powerpoint/2010/main" val="3630944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objekt pre obsah 9">
            <a:extLst>
              <a:ext uri="{FF2B5EF4-FFF2-40B4-BE49-F238E27FC236}">
                <a16:creationId xmlns:a16="http://schemas.microsoft.com/office/drawing/2014/main" id="{1B6E7614-1755-40D0-A006-241D7470A49F}"/>
              </a:ext>
            </a:extLst>
          </p:cNvPr>
          <p:cNvSpPr>
            <a:spLocks noGrp="1"/>
          </p:cNvSpPr>
          <p:nvPr>
            <p:ph idx="1"/>
          </p:nvPr>
        </p:nvSpPr>
        <p:spPr>
          <a:xfrm>
            <a:off x="1114697" y="1278385"/>
            <a:ext cx="9422674" cy="4173350"/>
          </a:xfrm>
        </p:spPr>
        <p:txBody>
          <a:bodyPr>
            <a:normAutofit/>
          </a:bodyPr>
          <a:lstStyle/>
          <a:p>
            <a:r>
              <a:rPr lang="sk-SK" sz="2800" dirty="0"/>
              <a:t>Otvorenosť</a:t>
            </a:r>
          </a:p>
          <a:p>
            <a:r>
              <a:rPr lang="sk-SK" sz="2800" dirty="0"/>
              <a:t>Bezhraničnosť</a:t>
            </a:r>
          </a:p>
          <a:p>
            <a:r>
              <a:rPr lang="sk-SK" sz="2800" dirty="0"/>
              <a:t>Neutralita</a:t>
            </a:r>
          </a:p>
          <a:p>
            <a:r>
              <a:rPr lang="sk-SK" sz="2800" dirty="0"/>
              <a:t>Odolnosť voči cenzúre</a:t>
            </a:r>
          </a:p>
          <a:p>
            <a:r>
              <a:rPr lang="sk-SK" sz="2800" dirty="0"/>
              <a:t>Verejnosť</a:t>
            </a:r>
          </a:p>
          <a:p>
            <a:endParaRPr lang="sk-SK" dirty="0"/>
          </a:p>
        </p:txBody>
      </p:sp>
      <p:sp>
        <p:nvSpPr>
          <p:cNvPr id="2" name="BlokTextu 1">
            <a:extLst>
              <a:ext uri="{FF2B5EF4-FFF2-40B4-BE49-F238E27FC236}">
                <a16:creationId xmlns:a16="http://schemas.microsoft.com/office/drawing/2014/main" id="{B4CAC23E-EB13-4CC2-ABC3-F6B2CFA7588B}"/>
              </a:ext>
            </a:extLst>
          </p:cNvPr>
          <p:cNvSpPr txBox="1"/>
          <p:nvPr/>
        </p:nvSpPr>
        <p:spPr>
          <a:xfrm>
            <a:off x="1114697" y="386137"/>
            <a:ext cx="5712823" cy="646331"/>
          </a:xfrm>
          <a:prstGeom prst="rect">
            <a:avLst/>
          </a:prstGeom>
          <a:noFill/>
        </p:spPr>
        <p:txBody>
          <a:bodyPr wrap="square" rtlCol="0">
            <a:spAutoFit/>
          </a:bodyPr>
          <a:lstStyle/>
          <a:p>
            <a:r>
              <a:rPr lang="sk-SK" sz="3600" b="1" dirty="0"/>
              <a:t>Piliere kryptomien</a:t>
            </a:r>
          </a:p>
        </p:txBody>
      </p:sp>
    </p:spTree>
    <p:extLst>
      <p:ext uri="{BB962C8B-B14F-4D97-AF65-F5344CB8AC3E}">
        <p14:creationId xmlns:p14="http://schemas.microsoft.com/office/powerpoint/2010/main" val="375726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objekt pre obsah 9">
            <a:extLst>
              <a:ext uri="{FF2B5EF4-FFF2-40B4-BE49-F238E27FC236}">
                <a16:creationId xmlns:a16="http://schemas.microsoft.com/office/drawing/2014/main" id="{1B6E7614-1755-40D0-A006-241D7470A49F}"/>
              </a:ext>
            </a:extLst>
          </p:cNvPr>
          <p:cNvSpPr>
            <a:spLocks noGrp="1"/>
          </p:cNvSpPr>
          <p:nvPr>
            <p:ph idx="1"/>
          </p:nvPr>
        </p:nvSpPr>
        <p:spPr>
          <a:xfrm>
            <a:off x="1114697" y="1304108"/>
            <a:ext cx="9422674" cy="5053149"/>
          </a:xfrm>
        </p:spPr>
        <p:txBody>
          <a:bodyPr>
            <a:normAutofit/>
          </a:bodyPr>
          <a:lstStyle/>
          <a:p>
            <a:r>
              <a:rPr lang="sk-SK" sz="2800" dirty="0"/>
              <a:t>Účtovná kniha</a:t>
            </a:r>
          </a:p>
          <a:p>
            <a:r>
              <a:rPr lang="sk-SK" sz="2800" dirty="0"/>
              <a:t>Veľmi pomalá distribuovaná decentralizovaná databáza</a:t>
            </a:r>
          </a:p>
          <a:p>
            <a:r>
              <a:rPr lang="sk-SK" sz="2800" dirty="0"/>
              <a:t>Reťazec blokov so záznamom transakcií</a:t>
            </a:r>
          </a:p>
          <a:p>
            <a:r>
              <a:rPr lang="sk-SK" sz="2800" dirty="0"/>
              <a:t>Počet blokov neustále rastie</a:t>
            </a:r>
          </a:p>
          <a:p>
            <a:r>
              <a:rPr lang="sk-SK" sz="2800" dirty="0"/>
              <a:t>Nie je možné ich modifikovať</a:t>
            </a:r>
          </a:p>
          <a:p>
            <a:endParaRPr lang="sk-SK" dirty="0"/>
          </a:p>
        </p:txBody>
      </p:sp>
      <p:sp>
        <p:nvSpPr>
          <p:cNvPr id="2" name="BlokTextu 1">
            <a:extLst>
              <a:ext uri="{FF2B5EF4-FFF2-40B4-BE49-F238E27FC236}">
                <a16:creationId xmlns:a16="http://schemas.microsoft.com/office/drawing/2014/main" id="{B4CAC23E-EB13-4CC2-ABC3-F6B2CFA7588B}"/>
              </a:ext>
            </a:extLst>
          </p:cNvPr>
          <p:cNvSpPr txBox="1"/>
          <p:nvPr/>
        </p:nvSpPr>
        <p:spPr>
          <a:xfrm>
            <a:off x="1114697" y="386137"/>
            <a:ext cx="5712823" cy="646331"/>
          </a:xfrm>
          <a:prstGeom prst="rect">
            <a:avLst/>
          </a:prstGeom>
          <a:noFill/>
        </p:spPr>
        <p:txBody>
          <a:bodyPr wrap="square" rtlCol="0">
            <a:spAutoFit/>
          </a:bodyPr>
          <a:lstStyle/>
          <a:p>
            <a:r>
              <a:rPr lang="sk-SK" sz="3600" b="1" dirty="0"/>
              <a:t>Blockchain</a:t>
            </a:r>
          </a:p>
        </p:txBody>
      </p:sp>
    </p:spTree>
    <p:extLst>
      <p:ext uri="{BB962C8B-B14F-4D97-AF65-F5344CB8AC3E}">
        <p14:creationId xmlns:p14="http://schemas.microsoft.com/office/powerpoint/2010/main" val="2809544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brázok 10">
            <a:extLst>
              <a:ext uri="{FF2B5EF4-FFF2-40B4-BE49-F238E27FC236}">
                <a16:creationId xmlns:a16="http://schemas.microsoft.com/office/drawing/2014/main" id="{44F25DB9-2649-4A89-A534-876FC8E132C8}"/>
              </a:ext>
            </a:extLst>
          </p:cNvPr>
          <p:cNvPicPr>
            <a:picLocks noChangeAspect="1"/>
          </p:cNvPicPr>
          <p:nvPr/>
        </p:nvPicPr>
        <p:blipFill>
          <a:blip r:embed="rId2"/>
          <a:stretch>
            <a:fillRect/>
          </a:stretch>
        </p:blipFill>
        <p:spPr>
          <a:xfrm>
            <a:off x="5363980" y="614931"/>
            <a:ext cx="3258005" cy="5506218"/>
          </a:xfrm>
          <a:prstGeom prst="rect">
            <a:avLst/>
          </a:prstGeom>
        </p:spPr>
      </p:pic>
      <p:sp>
        <p:nvSpPr>
          <p:cNvPr id="12" name="BlokTextu 11">
            <a:extLst>
              <a:ext uri="{FF2B5EF4-FFF2-40B4-BE49-F238E27FC236}">
                <a16:creationId xmlns:a16="http://schemas.microsoft.com/office/drawing/2014/main" id="{DA29E5B7-3F87-4B4B-B3CF-E6F78C6EA160}"/>
              </a:ext>
            </a:extLst>
          </p:cNvPr>
          <p:cNvSpPr txBox="1"/>
          <p:nvPr/>
        </p:nvSpPr>
        <p:spPr>
          <a:xfrm>
            <a:off x="583474" y="614931"/>
            <a:ext cx="4389120" cy="1200329"/>
          </a:xfrm>
          <a:prstGeom prst="rect">
            <a:avLst/>
          </a:prstGeom>
          <a:noFill/>
        </p:spPr>
        <p:txBody>
          <a:bodyPr wrap="square" rtlCol="0">
            <a:spAutoFit/>
          </a:bodyPr>
          <a:lstStyle/>
          <a:p>
            <a:r>
              <a:rPr lang="sk-SK" sz="3600" b="1" dirty="0"/>
              <a:t>Blok bitcoinového blockchainu</a:t>
            </a:r>
          </a:p>
        </p:txBody>
      </p:sp>
    </p:spTree>
    <p:extLst>
      <p:ext uri="{BB962C8B-B14F-4D97-AF65-F5344CB8AC3E}">
        <p14:creationId xmlns:p14="http://schemas.microsoft.com/office/powerpoint/2010/main" val="845221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BlokTextu 11">
            <a:extLst>
              <a:ext uri="{FF2B5EF4-FFF2-40B4-BE49-F238E27FC236}">
                <a16:creationId xmlns:a16="http://schemas.microsoft.com/office/drawing/2014/main" id="{DA29E5B7-3F87-4B4B-B3CF-E6F78C6EA160}"/>
              </a:ext>
            </a:extLst>
          </p:cNvPr>
          <p:cNvSpPr txBox="1"/>
          <p:nvPr/>
        </p:nvSpPr>
        <p:spPr>
          <a:xfrm>
            <a:off x="583474" y="614931"/>
            <a:ext cx="4389120" cy="646331"/>
          </a:xfrm>
          <a:prstGeom prst="rect">
            <a:avLst/>
          </a:prstGeom>
          <a:noFill/>
        </p:spPr>
        <p:txBody>
          <a:bodyPr wrap="square" rtlCol="0">
            <a:spAutoFit/>
          </a:bodyPr>
          <a:lstStyle/>
          <a:p>
            <a:r>
              <a:rPr lang="sk-SK" sz="3600" b="1" dirty="0"/>
              <a:t>Typy kryptomien</a:t>
            </a:r>
          </a:p>
        </p:txBody>
      </p:sp>
      <p:sp>
        <p:nvSpPr>
          <p:cNvPr id="2" name="BlokTextu 1">
            <a:extLst>
              <a:ext uri="{FF2B5EF4-FFF2-40B4-BE49-F238E27FC236}">
                <a16:creationId xmlns:a16="http://schemas.microsoft.com/office/drawing/2014/main" id="{C82F487F-52BE-456D-9436-C2539F74DE5B}"/>
              </a:ext>
            </a:extLst>
          </p:cNvPr>
          <p:cNvSpPr txBox="1"/>
          <p:nvPr/>
        </p:nvSpPr>
        <p:spPr>
          <a:xfrm>
            <a:off x="1262742" y="1689463"/>
            <a:ext cx="10659292" cy="1569660"/>
          </a:xfrm>
          <a:prstGeom prst="rect">
            <a:avLst/>
          </a:prstGeom>
          <a:noFill/>
        </p:spPr>
        <p:txBody>
          <a:bodyPr wrap="square" rtlCol="0">
            <a:spAutoFit/>
          </a:bodyPr>
          <a:lstStyle/>
          <a:p>
            <a:r>
              <a:rPr lang="sk-SK" sz="2400" dirty="0" err="1">
                <a:solidFill>
                  <a:schemeClr val="bg1"/>
                </a:solidFill>
              </a:rPr>
              <a:t>Proof</a:t>
            </a:r>
            <a:r>
              <a:rPr lang="sk-SK" sz="2400" dirty="0">
                <a:solidFill>
                  <a:schemeClr val="bg1"/>
                </a:solidFill>
              </a:rPr>
              <a:t> of </a:t>
            </a:r>
            <a:r>
              <a:rPr lang="sk-SK" sz="2400" dirty="0" err="1">
                <a:solidFill>
                  <a:schemeClr val="bg1"/>
                </a:solidFill>
              </a:rPr>
              <a:t>work</a:t>
            </a:r>
            <a:r>
              <a:rPr lang="sk-SK" sz="2400" dirty="0">
                <a:solidFill>
                  <a:schemeClr val="bg1"/>
                </a:solidFill>
              </a:rPr>
              <a:t> – Bitcoin, </a:t>
            </a:r>
            <a:r>
              <a:rPr lang="sk-SK" sz="2400" dirty="0" err="1">
                <a:solidFill>
                  <a:schemeClr val="bg1"/>
                </a:solidFill>
              </a:rPr>
              <a:t>Litecoin</a:t>
            </a:r>
            <a:r>
              <a:rPr lang="sk-SK" sz="2400" dirty="0">
                <a:solidFill>
                  <a:schemeClr val="bg1"/>
                </a:solidFill>
              </a:rPr>
              <a:t>, </a:t>
            </a:r>
            <a:r>
              <a:rPr lang="sk-SK" sz="2400" dirty="0" err="1">
                <a:solidFill>
                  <a:schemeClr val="bg1"/>
                </a:solidFill>
              </a:rPr>
              <a:t>Zcash</a:t>
            </a:r>
            <a:r>
              <a:rPr lang="sk-SK" sz="2400" dirty="0">
                <a:solidFill>
                  <a:schemeClr val="bg1"/>
                </a:solidFill>
              </a:rPr>
              <a:t> – ťažené kryptomeny</a:t>
            </a:r>
          </a:p>
          <a:p>
            <a:endParaRPr lang="sk-SK" sz="2400" dirty="0">
              <a:solidFill>
                <a:schemeClr val="bg1"/>
              </a:solidFill>
            </a:endParaRPr>
          </a:p>
          <a:p>
            <a:r>
              <a:rPr lang="sk-SK" sz="2400" dirty="0" err="1">
                <a:solidFill>
                  <a:schemeClr val="bg1"/>
                </a:solidFill>
              </a:rPr>
              <a:t>Proof</a:t>
            </a:r>
            <a:r>
              <a:rPr lang="sk-SK" sz="2400" dirty="0">
                <a:solidFill>
                  <a:schemeClr val="bg1"/>
                </a:solidFill>
              </a:rPr>
              <a:t> of </a:t>
            </a:r>
            <a:r>
              <a:rPr lang="sk-SK" sz="2400" dirty="0" err="1">
                <a:solidFill>
                  <a:schemeClr val="bg1"/>
                </a:solidFill>
              </a:rPr>
              <a:t>stake</a:t>
            </a:r>
            <a:r>
              <a:rPr lang="sk-SK" sz="2400" dirty="0">
                <a:solidFill>
                  <a:schemeClr val="bg1"/>
                </a:solidFill>
              </a:rPr>
              <a:t> – Ethereum, </a:t>
            </a:r>
            <a:r>
              <a:rPr lang="sk-SK" sz="2400" dirty="0" err="1">
                <a:solidFill>
                  <a:schemeClr val="bg1"/>
                </a:solidFill>
              </a:rPr>
              <a:t>Polygon</a:t>
            </a:r>
            <a:r>
              <a:rPr lang="sk-SK" sz="2400" dirty="0">
                <a:solidFill>
                  <a:schemeClr val="bg1"/>
                </a:solidFill>
              </a:rPr>
              <a:t>, </a:t>
            </a:r>
            <a:r>
              <a:rPr lang="sk-SK" sz="2400" dirty="0" err="1">
                <a:solidFill>
                  <a:schemeClr val="bg1"/>
                </a:solidFill>
              </a:rPr>
              <a:t>Solana</a:t>
            </a:r>
            <a:r>
              <a:rPr lang="sk-SK" sz="2400" dirty="0">
                <a:solidFill>
                  <a:schemeClr val="bg1"/>
                </a:solidFill>
              </a:rPr>
              <a:t>, </a:t>
            </a:r>
            <a:r>
              <a:rPr lang="sk-SK" sz="2400" dirty="0" err="1">
                <a:solidFill>
                  <a:schemeClr val="bg1"/>
                </a:solidFill>
              </a:rPr>
              <a:t>Cardano</a:t>
            </a:r>
            <a:r>
              <a:rPr lang="sk-SK" sz="2400" dirty="0">
                <a:solidFill>
                  <a:schemeClr val="bg1"/>
                </a:solidFill>
              </a:rPr>
              <a:t>, atď.  - validované kryptomeny</a:t>
            </a:r>
          </a:p>
        </p:txBody>
      </p:sp>
      <p:sp>
        <p:nvSpPr>
          <p:cNvPr id="3" name="BlokTextu 2">
            <a:extLst>
              <a:ext uri="{FF2B5EF4-FFF2-40B4-BE49-F238E27FC236}">
                <a16:creationId xmlns:a16="http://schemas.microsoft.com/office/drawing/2014/main" id="{39CEBA47-1140-453F-ADCD-96971E3F94E7}"/>
              </a:ext>
            </a:extLst>
          </p:cNvPr>
          <p:cNvSpPr txBox="1"/>
          <p:nvPr/>
        </p:nvSpPr>
        <p:spPr>
          <a:xfrm>
            <a:off x="1349829" y="3753394"/>
            <a:ext cx="8325394" cy="1938992"/>
          </a:xfrm>
          <a:prstGeom prst="rect">
            <a:avLst/>
          </a:prstGeom>
          <a:noFill/>
        </p:spPr>
        <p:txBody>
          <a:bodyPr wrap="square" rtlCol="0">
            <a:spAutoFit/>
          </a:bodyPr>
          <a:lstStyle/>
          <a:p>
            <a:r>
              <a:rPr lang="sk-SK" sz="2400" dirty="0">
                <a:solidFill>
                  <a:schemeClr val="bg1"/>
                </a:solidFill>
              </a:rPr>
              <a:t>Kryptomeny s premenlivou hodnotou voči FIAT menám – BTC, ETH, atď.</a:t>
            </a:r>
          </a:p>
          <a:p>
            <a:endParaRPr lang="sk-SK" sz="2400" dirty="0">
              <a:solidFill>
                <a:schemeClr val="bg1"/>
              </a:solidFill>
            </a:endParaRPr>
          </a:p>
          <a:p>
            <a:r>
              <a:rPr lang="sk-SK" sz="2400" dirty="0">
                <a:solidFill>
                  <a:schemeClr val="bg1"/>
                </a:solidFill>
              </a:rPr>
              <a:t>Kryptomeny s pevnou hodnotou voči FIAT menám – USDT, USDC, DAI atď. - </a:t>
            </a:r>
            <a:r>
              <a:rPr lang="sk-SK" sz="2400" dirty="0" err="1">
                <a:solidFill>
                  <a:schemeClr val="bg1"/>
                </a:solidFill>
              </a:rPr>
              <a:t>stablecoiny</a:t>
            </a:r>
            <a:endParaRPr lang="sk-SK" sz="2400" dirty="0">
              <a:solidFill>
                <a:schemeClr val="bg1"/>
              </a:solidFill>
            </a:endParaRPr>
          </a:p>
        </p:txBody>
      </p:sp>
    </p:spTree>
    <p:extLst>
      <p:ext uri="{BB962C8B-B14F-4D97-AF65-F5344CB8AC3E}">
        <p14:creationId xmlns:p14="http://schemas.microsoft.com/office/powerpoint/2010/main" val="3509729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BlokTextu 11">
            <a:extLst>
              <a:ext uri="{FF2B5EF4-FFF2-40B4-BE49-F238E27FC236}">
                <a16:creationId xmlns:a16="http://schemas.microsoft.com/office/drawing/2014/main" id="{DA29E5B7-3F87-4B4B-B3CF-E6F78C6EA160}"/>
              </a:ext>
            </a:extLst>
          </p:cNvPr>
          <p:cNvSpPr txBox="1"/>
          <p:nvPr/>
        </p:nvSpPr>
        <p:spPr>
          <a:xfrm>
            <a:off x="583474" y="614931"/>
            <a:ext cx="4389120" cy="646331"/>
          </a:xfrm>
          <a:prstGeom prst="rect">
            <a:avLst/>
          </a:prstGeom>
          <a:noFill/>
        </p:spPr>
        <p:txBody>
          <a:bodyPr wrap="square" rtlCol="0">
            <a:spAutoFit/>
          </a:bodyPr>
          <a:lstStyle/>
          <a:p>
            <a:r>
              <a:rPr lang="sk-SK" sz="3600" b="1" dirty="0"/>
              <a:t>Krypto peňaženky</a:t>
            </a:r>
          </a:p>
        </p:txBody>
      </p:sp>
      <p:sp>
        <p:nvSpPr>
          <p:cNvPr id="2" name="BlokTextu 1">
            <a:extLst>
              <a:ext uri="{FF2B5EF4-FFF2-40B4-BE49-F238E27FC236}">
                <a16:creationId xmlns:a16="http://schemas.microsoft.com/office/drawing/2014/main" id="{C82F487F-52BE-456D-9436-C2539F74DE5B}"/>
              </a:ext>
            </a:extLst>
          </p:cNvPr>
          <p:cNvSpPr txBox="1"/>
          <p:nvPr/>
        </p:nvSpPr>
        <p:spPr>
          <a:xfrm>
            <a:off x="1262742" y="1689463"/>
            <a:ext cx="10659292" cy="1200329"/>
          </a:xfrm>
          <a:prstGeom prst="rect">
            <a:avLst/>
          </a:prstGeom>
          <a:noFill/>
        </p:spPr>
        <p:txBody>
          <a:bodyPr wrap="square" rtlCol="0">
            <a:spAutoFit/>
          </a:bodyPr>
          <a:lstStyle/>
          <a:p>
            <a:r>
              <a:rPr lang="sk-SK" sz="2400" dirty="0">
                <a:solidFill>
                  <a:schemeClr val="bg1"/>
                </a:solidFill>
              </a:rPr>
              <a:t>Softvérové – </a:t>
            </a:r>
            <a:r>
              <a:rPr lang="sk-SK" sz="2400" dirty="0" err="1">
                <a:solidFill>
                  <a:schemeClr val="bg1"/>
                </a:solidFill>
              </a:rPr>
              <a:t>Metamask</a:t>
            </a:r>
            <a:r>
              <a:rPr lang="sk-SK" sz="2400" dirty="0">
                <a:solidFill>
                  <a:schemeClr val="bg1"/>
                </a:solidFill>
              </a:rPr>
              <a:t>, Trust </a:t>
            </a:r>
            <a:r>
              <a:rPr lang="sk-SK" sz="2400" dirty="0" err="1">
                <a:solidFill>
                  <a:schemeClr val="bg1"/>
                </a:solidFill>
              </a:rPr>
              <a:t>wallet</a:t>
            </a:r>
            <a:r>
              <a:rPr lang="sk-SK" sz="2400" dirty="0">
                <a:solidFill>
                  <a:schemeClr val="bg1"/>
                </a:solidFill>
              </a:rPr>
              <a:t>, </a:t>
            </a:r>
            <a:r>
              <a:rPr lang="sk-SK" sz="2400" dirty="0" err="1">
                <a:solidFill>
                  <a:schemeClr val="bg1"/>
                </a:solidFill>
              </a:rPr>
              <a:t>Exodus</a:t>
            </a:r>
            <a:r>
              <a:rPr lang="sk-SK" sz="2400" dirty="0">
                <a:solidFill>
                  <a:schemeClr val="bg1"/>
                </a:solidFill>
              </a:rPr>
              <a:t>, Phoenix atď.</a:t>
            </a:r>
          </a:p>
          <a:p>
            <a:endParaRPr lang="sk-SK" sz="2400" dirty="0">
              <a:solidFill>
                <a:schemeClr val="bg1"/>
              </a:solidFill>
            </a:endParaRPr>
          </a:p>
          <a:p>
            <a:r>
              <a:rPr lang="sk-SK" sz="2400" dirty="0">
                <a:solidFill>
                  <a:schemeClr val="bg1"/>
                </a:solidFill>
              </a:rPr>
              <a:t>Hardvérové – Trezor, </a:t>
            </a:r>
            <a:r>
              <a:rPr lang="sk-SK" sz="2400" dirty="0" err="1">
                <a:solidFill>
                  <a:schemeClr val="bg1"/>
                </a:solidFill>
              </a:rPr>
              <a:t>Ledger</a:t>
            </a:r>
            <a:endParaRPr lang="sk-SK" sz="2400" dirty="0">
              <a:solidFill>
                <a:schemeClr val="bg1"/>
              </a:solidFill>
            </a:endParaRPr>
          </a:p>
        </p:txBody>
      </p:sp>
      <p:pic>
        <p:nvPicPr>
          <p:cNvPr id="1026" name="Picture 2">
            <a:extLst>
              <a:ext uri="{FF2B5EF4-FFF2-40B4-BE49-F238E27FC236}">
                <a16:creationId xmlns:a16="http://schemas.microsoft.com/office/drawing/2014/main" id="{1F9ADB69-8B39-4160-98C1-3BF390C801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5195" y="4781277"/>
            <a:ext cx="2351314" cy="11481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TREZOR Model T Review 2021 - Read Before Buying...NOT What I expected">
            <a:extLst>
              <a:ext uri="{FF2B5EF4-FFF2-40B4-BE49-F238E27FC236}">
                <a16:creationId xmlns:a16="http://schemas.microsoft.com/office/drawing/2014/main" id="{E0BC68B0-4E29-4B44-9A63-A5B3B079854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382" t="5714" r="25964" b="12593"/>
          <a:stretch/>
        </p:blipFill>
        <p:spPr bwMode="auto">
          <a:xfrm>
            <a:off x="4388478" y="3724780"/>
            <a:ext cx="1472176" cy="22841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ᐅ ¿Qué es y Cómo Funciona una Ledger Wallet?">
            <a:extLst>
              <a:ext uri="{FF2B5EF4-FFF2-40B4-BE49-F238E27FC236}">
                <a16:creationId xmlns:a16="http://schemas.microsoft.com/office/drawing/2014/main" id="{A3792633-C29C-42E9-BECF-B3A53F4599F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117" t="-1088" r="107" b="6122"/>
          <a:stretch/>
        </p:blipFill>
        <p:spPr bwMode="auto">
          <a:xfrm>
            <a:off x="505097" y="4085552"/>
            <a:ext cx="2151017" cy="1993031"/>
          </a:xfrm>
          <a:prstGeom prst="rect">
            <a:avLst/>
          </a:prstGeom>
          <a:noFill/>
          <a:extLst>
            <a:ext uri="{909E8E84-426E-40DD-AFC4-6F175D3DCCD1}">
              <a14:hiddenFill xmlns:a14="http://schemas.microsoft.com/office/drawing/2010/main">
                <a:solidFill>
                  <a:srgbClr val="FFFFFF"/>
                </a:solidFill>
              </a14:hiddenFill>
            </a:ext>
          </a:extLst>
        </p:spPr>
      </p:pic>
      <p:pic>
        <p:nvPicPr>
          <p:cNvPr id="5" name="Obrázok 4">
            <a:extLst>
              <a:ext uri="{FF2B5EF4-FFF2-40B4-BE49-F238E27FC236}">
                <a16:creationId xmlns:a16="http://schemas.microsoft.com/office/drawing/2014/main" id="{6C790B13-FB27-485A-895C-9E95D059752A}"/>
              </a:ext>
            </a:extLst>
          </p:cNvPr>
          <p:cNvPicPr>
            <a:picLocks noChangeAspect="1"/>
          </p:cNvPicPr>
          <p:nvPr/>
        </p:nvPicPr>
        <p:blipFill>
          <a:blip r:embed="rId5"/>
          <a:stretch>
            <a:fillRect/>
          </a:stretch>
        </p:blipFill>
        <p:spPr>
          <a:xfrm>
            <a:off x="7140547" y="3344928"/>
            <a:ext cx="2333951" cy="981212"/>
          </a:xfrm>
          <a:prstGeom prst="rect">
            <a:avLst/>
          </a:prstGeom>
        </p:spPr>
      </p:pic>
      <p:pic>
        <p:nvPicPr>
          <p:cNvPr id="9" name="Obrázok 8">
            <a:extLst>
              <a:ext uri="{FF2B5EF4-FFF2-40B4-BE49-F238E27FC236}">
                <a16:creationId xmlns:a16="http://schemas.microsoft.com/office/drawing/2014/main" id="{E8638D88-B7F2-4C09-B92E-6902167D998B}"/>
              </a:ext>
            </a:extLst>
          </p:cNvPr>
          <p:cNvPicPr>
            <a:picLocks noChangeAspect="1"/>
          </p:cNvPicPr>
          <p:nvPr/>
        </p:nvPicPr>
        <p:blipFill>
          <a:blip r:embed="rId6"/>
          <a:stretch>
            <a:fillRect/>
          </a:stretch>
        </p:blipFill>
        <p:spPr>
          <a:xfrm>
            <a:off x="9978950" y="965473"/>
            <a:ext cx="1838582" cy="590632"/>
          </a:xfrm>
          <a:prstGeom prst="rect">
            <a:avLst/>
          </a:prstGeom>
        </p:spPr>
      </p:pic>
      <p:pic>
        <p:nvPicPr>
          <p:cNvPr id="11" name="Obrázok 10">
            <a:extLst>
              <a:ext uri="{FF2B5EF4-FFF2-40B4-BE49-F238E27FC236}">
                <a16:creationId xmlns:a16="http://schemas.microsoft.com/office/drawing/2014/main" id="{7D3D704D-E460-4DFD-AB74-6726F6BBF393}"/>
              </a:ext>
            </a:extLst>
          </p:cNvPr>
          <p:cNvPicPr>
            <a:picLocks noChangeAspect="1"/>
          </p:cNvPicPr>
          <p:nvPr/>
        </p:nvPicPr>
        <p:blipFill>
          <a:blip r:embed="rId7"/>
          <a:stretch>
            <a:fillRect/>
          </a:stretch>
        </p:blipFill>
        <p:spPr>
          <a:xfrm>
            <a:off x="10288213" y="2697138"/>
            <a:ext cx="1381318" cy="647790"/>
          </a:xfrm>
          <a:prstGeom prst="rect">
            <a:avLst/>
          </a:prstGeom>
        </p:spPr>
      </p:pic>
    </p:spTree>
    <p:extLst>
      <p:ext uri="{BB962C8B-B14F-4D97-AF65-F5344CB8AC3E}">
        <p14:creationId xmlns:p14="http://schemas.microsoft.com/office/powerpoint/2010/main" val="1251616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BlokTextu 11">
            <a:extLst>
              <a:ext uri="{FF2B5EF4-FFF2-40B4-BE49-F238E27FC236}">
                <a16:creationId xmlns:a16="http://schemas.microsoft.com/office/drawing/2014/main" id="{DA29E5B7-3F87-4B4B-B3CF-E6F78C6EA160}"/>
              </a:ext>
            </a:extLst>
          </p:cNvPr>
          <p:cNvSpPr txBox="1"/>
          <p:nvPr/>
        </p:nvSpPr>
        <p:spPr>
          <a:xfrm>
            <a:off x="583474" y="614931"/>
            <a:ext cx="4389120" cy="646331"/>
          </a:xfrm>
          <a:prstGeom prst="rect">
            <a:avLst/>
          </a:prstGeom>
          <a:noFill/>
        </p:spPr>
        <p:txBody>
          <a:bodyPr wrap="square" rtlCol="0">
            <a:spAutoFit/>
          </a:bodyPr>
          <a:lstStyle/>
          <a:p>
            <a:r>
              <a:rPr lang="sk-SK" sz="3600" b="1" dirty="0"/>
              <a:t>Krypto burzy</a:t>
            </a:r>
          </a:p>
        </p:txBody>
      </p:sp>
      <p:sp>
        <p:nvSpPr>
          <p:cNvPr id="2" name="BlokTextu 1">
            <a:extLst>
              <a:ext uri="{FF2B5EF4-FFF2-40B4-BE49-F238E27FC236}">
                <a16:creationId xmlns:a16="http://schemas.microsoft.com/office/drawing/2014/main" id="{C82F487F-52BE-456D-9436-C2539F74DE5B}"/>
              </a:ext>
            </a:extLst>
          </p:cNvPr>
          <p:cNvSpPr txBox="1"/>
          <p:nvPr/>
        </p:nvSpPr>
        <p:spPr>
          <a:xfrm>
            <a:off x="1262742" y="1689463"/>
            <a:ext cx="10659292" cy="461665"/>
          </a:xfrm>
          <a:prstGeom prst="rect">
            <a:avLst/>
          </a:prstGeom>
          <a:noFill/>
        </p:spPr>
        <p:txBody>
          <a:bodyPr wrap="square" rtlCol="0">
            <a:spAutoFit/>
          </a:bodyPr>
          <a:lstStyle/>
          <a:p>
            <a:r>
              <a:rPr lang="sk-SK" sz="2400" dirty="0">
                <a:solidFill>
                  <a:schemeClr val="bg1"/>
                </a:solidFill>
              </a:rPr>
              <a:t>Centralizované – Binance, </a:t>
            </a:r>
            <a:r>
              <a:rPr lang="sk-SK" sz="2400" dirty="0" err="1">
                <a:solidFill>
                  <a:schemeClr val="bg1"/>
                </a:solidFill>
              </a:rPr>
              <a:t>Coinbase</a:t>
            </a:r>
            <a:r>
              <a:rPr lang="sk-SK" sz="2400" dirty="0">
                <a:solidFill>
                  <a:schemeClr val="bg1"/>
                </a:solidFill>
              </a:rPr>
              <a:t>, </a:t>
            </a:r>
            <a:r>
              <a:rPr lang="sk-SK" sz="2400" dirty="0" err="1">
                <a:solidFill>
                  <a:schemeClr val="bg1"/>
                </a:solidFill>
              </a:rPr>
              <a:t>Bybit</a:t>
            </a:r>
            <a:r>
              <a:rPr lang="sk-SK" sz="2400" dirty="0">
                <a:solidFill>
                  <a:schemeClr val="bg1"/>
                </a:solidFill>
              </a:rPr>
              <a:t>, </a:t>
            </a:r>
            <a:r>
              <a:rPr lang="sk-SK" sz="2400" dirty="0" err="1">
                <a:solidFill>
                  <a:schemeClr val="bg1"/>
                </a:solidFill>
              </a:rPr>
              <a:t>Kraken</a:t>
            </a:r>
            <a:r>
              <a:rPr lang="sk-SK" sz="2400" dirty="0">
                <a:solidFill>
                  <a:schemeClr val="bg1"/>
                </a:solidFill>
              </a:rPr>
              <a:t>, </a:t>
            </a:r>
            <a:r>
              <a:rPr lang="sk-SK" sz="2400" dirty="0" err="1">
                <a:solidFill>
                  <a:schemeClr val="bg1"/>
                </a:solidFill>
              </a:rPr>
              <a:t>KuCoin</a:t>
            </a:r>
            <a:r>
              <a:rPr lang="sk-SK" sz="2400" dirty="0">
                <a:solidFill>
                  <a:schemeClr val="bg1"/>
                </a:solidFill>
              </a:rPr>
              <a:t>...</a:t>
            </a:r>
          </a:p>
        </p:txBody>
      </p:sp>
      <p:pic>
        <p:nvPicPr>
          <p:cNvPr id="4" name="Obrázok 3">
            <a:extLst>
              <a:ext uri="{FF2B5EF4-FFF2-40B4-BE49-F238E27FC236}">
                <a16:creationId xmlns:a16="http://schemas.microsoft.com/office/drawing/2014/main" id="{063B008E-B05B-4F81-B284-453995D161A8}"/>
              </a:ext>
            </a:extLst>
          </p:cNvPr>
          <p:cNvPicPr>
            <a:picLocks noChangeAspect="1"/>
          </p:cNvPicPr>
          <p:nvPr/>
        </p:nvPicPr>
        <p:blipFill>
          <a:blip r:embed="rId2"/>
          <a:stretch>
            <a:fillRect/>
          </a:stretch>
        </p:blipFill>
        <p:spPr>
          <a:xfrm>
            <a:off x="5731716" y="2298108"/>
            <a:ext cx="2097587" cy="705920"/>
          </a:xfrm>
          <a:prstGeom prst="rect">
            <a:avLst/>
          </a:prstGeom>
        </p:spPr>
      </p:pic>
      <p:pic>
        <p:nvPicPr>
          <p:cNvPr id="10" name="Obrázok 9">
            <a:extLst>
              <a:ext uri="{FF2B5EF4-FFF2-40B4-BE49-F238E27FC236}">
                <a16:creationId xmlns:a16="http://schemas.microsoft.com/office/drawing/2014/main" id="{BAE6EE4C-EC7C-47E3-BA2A-FE8857D40810}"/>
              </a:ext>
            </a:extLst>
          </p:cNvPr>
          <p:cNvPicPr>
            <a:picLocks noChangeAspect="1"/>
          </p:cNvPicPr>
          <p:nvPr/>
        </p:nvPicPr>
        <p:blipFill>
          <a:blip r:embed="rId3"/>
          <a:stretch>
            <a:fillRect/>
          </a:stretch>
        </p:blipFill>
        <p:spPr>
          <a:xfrm>
            <a:off x="3630650" y="2298108"/>
            <a:ext cx="1527178" cy="756709"/>
          </a:xfrm>
          <a:prstGeom prst="rect">
            <a:avLst/>
          </a:prstGeom>
        </p:spPr>
      </p:pic>
      <p:pic>
        <p:nvPicPr>
          <p:cNvPr id="14" name="Obrázok 13">
            <a:extLst>
              <a:ext uri="{FF2B5EF4-FFF2-40B4-BE49-F238E27FC236}">
                <a16:creationId xmlns:a16="http://schemas.microsoft.com/office/drawing/2014/main" id="{922BFC64-61AA-483C-BB5C-8D93CE606D9F}"/>
              </a:ext>
            </a:extLst>
          </p:cNvPr>
          <p:cNvPicPr>
            <a:picLocks noChangeAspect="1"/>
          </p:cNvPicPr>
          <p:nvPr/>
        </p:nvPicPr>
        <p:blipFill>
          <a:blip r:embed="rId4"/>
          <a:stretch>
            <a:fillRect/>
          </a:stretch>
        </p:blipFill>
        <p:spPr>
          <a:xfrm>
            <a:off x="1520637" y="2323989"/>
            <a:ext cx="1457528" cy="704948"/>
          </a:xfrm>
          <a:prstGeom prst="rect">
            <a:avLst/>
          </a:prstGeom>
        </p:spPr>
      </p:pic>
      <p:pic>
        <p:nvPicPr>
          <p:cNvPr id="16" name="Obrázok 15">
            <a:extLst>
              <a:ext uri="{FF2B5EF4-FFF2-40B4-BE49-F238E27FC236}">
                <a16:creationId xmlns:a16="http://schemas.microsoft.com/office/drawing/2014/main" id="{131CD5BB-BEDA-41BB-B722-D96B3198B376}"/>
              </a:ext>
            </a:extLst>
          </p:cNvPr>
          <p:cNvPicPr>
            <a:picLocks noChangeAspect="1"/>
          </p:cNvPicPr>
          <p:nvPr/>
        </p:nvPicPr>
        <p:blipFill>
          <a:blip r:embed="rId5"/>
          <a:stretch>
            <a:fillRect/>
          </a:stretch>
        </p:blipFill>
        <p:spPr>
          <a:xfrm>
            <a:off x="10216821" y="1075347"/>
            <a:ext cx="1705213" cy="685896"/>
          </a:xfrm>
          <a:prstGeom prst="rect">
            <a:avLst/>
          </a:prstGeom>
        </p:spPr>
      </p:pic>
      <p:pic>
        <p:nvPicPr>
          <p:cNvPr id="18" name="Obrázok 17">
            <a:extLst>
              <a:ext uri="{FF2B5EF4-FFF2-40B4-BE49-F238E27FC236}">
                <a16:creationId xmlns:a16="http://schemas.microsoft.com/office/drawing/2014/main" id="{63FE8DA8-B18B-4139-BE70-35102D3739E5}"/>
              </a:ext>
            </a:extLst>
          </p:cNvPr>
          <p:cNvPicPr>
            <a:picLocks noChangeAspect="1"/>
          </p:cNvPicPr>
          <p:nvPr/>
        </p:nvPicPr>
        <p:blipFill>
          <a:blip r:embed="rId6"/>
          <a:stretch>
            <a:fillRect/>
          </a:stretch>
        </p:blipFill>
        <p:spPr>
          <a:xfrm>
            <a:off x="8626175" y="2370849"/>
            <a:ext cx="1810003" cy="781159"/>
          </a:xfrm>
          <a:prstGeom prst="rect">
            <a:avLst/>
          </a:prstGeom>
        </p:spPr>
      </p:pic>
      <p:pic>
        <p:nvPicPr>
          <p:cNvPr id="20" name="Obrázok 19">
            <a:extLst>
              <a:ext uri="{FF2B5EF4-FFF2-40B4-BE49-F238E27FC236}">
                <a16:creationId xmlns:a16="http://schemas.microsoft.com/office/drawing/2014/main" id="{6393DA29-6BA2-4108-A14F-9A3801DECD9F}"/>
              </a:ext>
            </a:extLst>
          </p:cNvPr>
          <p:cNvPicPr>
            <a:picLocks noChangeAspect="1"/>
          </p:cNvPicPr>
          <p:nvPr/>
        </p:nvPicPr>
        <p:blipFill>
          <a:blip r:embed="rId7"/>
          <a:stretch>
            <a:fillRect/>
          </a:stretch>
        </p:blipFill>
        <p:spPr>
          <a:xfrm>
            <a:off x="2440396" y="4752180"/>
            <a:ext cx="1829055" cy="752580"/>
          </a:xfrm>
          <a:prstGeom prst="rect">
            <a:avLst/>
          </a:prstGeom>
        </p:spPr>
      </p:pic>
      <p:pic>
        <p:nvPicPr>
          <p:cNvPr id="22" name="Obrázok 21">
            <a:extLst>
              <a:ext uri="{FF2B5EF4-FFF2-40B4-BE49-F238E27FC236}">
                <a16:creationId xmlns:a16="http://schemas.microsoft.com/office/drawing/2014/main" id="{A1C0D832-8D74-425B-B69E-5D026A6BE007}"/>
              </a:ext>
            </a:extLst>
          </p:cNvPr>
          <p:cNvPicPr>
            <a:picLocks noChangeAspect="1"/>
          </p:cNvPicPr>
          <p:nvPr/>
        </p:nvPicPr>
        <p:blipFill>
          <a:blip r:embed="rId8"/>
          <a:stretch>
            <a:fillRect/>
          </a:stretch>
        </p:blipFill>
        <p:spPr>
          <a:xfrm>
            <a:off x="560704" y="5570111"/>
            <a:ext cx="1362265" cy="743054"/>
          </a:xfrm>
          <a:prstGeom prst="rect">
            <a:avLst/>
          </a:prstGeom>
        </p:spPr>
      </p:pic>
      <p:pic>
        <p:nvPicPr>
          <p:cNvPr id="24" name="Obrázok 23">
            <a:extLst>
              <a:ext uri="{FF2B5EF4-FFF2-40B4-BE49-F238E27FC236}">
                <a16:creationId xmlns:a16="http://schemas.microsoft.com/office/drawing/2014/main" id="{7C7199C0-2039-4DC2-A486-3735EFE1BFF7}"/>
              </a:ext>
            </a:extLst>
          </p:cNvPr>
          <p:cNvPicPr>
            <a:picLocks noChangeAspect="1"/>
          </p:cNvPicPr>
          <p:nvPr/>
        </p:nvPicPr>
        <p:blipFill>
          <a:blip r:embed="rId9"/>
          <a:stretch>
            <a:fillRect/>
          </a:stretch>
        </p:blipFill>
        <p:spPr>
          <a:xfrm>
            <a:off x="6559682" y="4869887"/>
            <a:ext cx="1981477" cy="685896"/>
          </a:xfrm>
          <a:prstGeom prst="rect">
            <a:avLst/>
          </a:prstGeom>
        </p:spPr>
      </p:pic>
      <p:pic>
        <p:nvPicPr>
          <p:cNvPr id="26" name="Obrázok 25">
            <a:extLst>
              <a:ext uri="{FF2B5EF4-FFF2-40B4-BE49-F238E27FC236}">
                <a16:creationId xmlns:a16="http://schemas.microsoft.com/office/drawing/2014/main" id="{852ED926-9CBB-49B1-BF0A-06CDF62D3EB0}"/>
              </a:ext>
            </a:extLst>
          </p:cNvPr>
          <p:cNvPicPr>
            <a:picLocks noChangeAspect="1"/>
          </p:cNvPicPr>
          <p:nvPr/>
        </p:nvPicPr>
        <p:blipFill>
          <a:blip r:embed="rId10"/>
          <a:stretch>
            <a:fillRect/>
          </a:stretch>
        </p:blipFill>
        <p:spPr>
          <a:xfrm>
            <a:off x="4576643" y="5654449"/>
            <a:ext cx="1657581" cy="733527"/>
          </a:xfrm>
          <a:prstGeom prst="rect">
            <a:avLst/>
          </a:prstGeom>
        </p:spPr>
      </p:pic>
      <p:pic>
        <p:nvPicPr>
          <p:cNvPr id="28" name="Obrázok 27">
            <a:extLst>
              <a:ext uri="{FF2B5EF4-FFF2-40B4-BE49-F238E27FC236}">
                <a16:creationId xmlns:a16="http://schemas.microsoft.com/office/drawing/2014/main" id="{F008C221-EBF8-467F-9DA0-E5DA42A6F7C7}"/>
              </a:ext>
            </a:extLst>
          </p:cNvPr>
          <p:cNvPicPr>
            <a:picLocks noChangeAspect="1"/>
          </p:cNvPicPr>
          <p:nvPr/>
        </p:nvPicPr>
        <p:blipFill>
          <a:blip r:embed="rId11"/>
          <a:stretch>
            <a:fillRect/>
          </a:stretch>
        </p:blipFill>
        <p:spPr>
          <a:xfrm>
            <a:off x="8887898" y="5478595"/>
            <a:ext cx="2657846" cy="800212"/>
          </a:xfrm>
          <a:prstGeom prst="rect">
            <a:avLst/>
          </a:prstGeom>
        </p:spPr>
      </p:pic>
      <p:sp>
        <p:nvSpPr>
          <p:cNvPr id="31" name="BlokTextu 30">
            <a:extLst>
              <a:ext uri="{FF2B5EF4-FFF2-40B4-BE49-F238E27FC236}">
                <a16:creationId xmlns:a16="http://schemas.microsoft.com/office/drawing/2014/main" id="{A4009013-7CEE-4191-8B36-9891434AA8D1}"/>
              </a:ext>
            </a:extLst>
          </p:cNvPr>
          <p:cNvSpPr txBox="1"/>
          <p:nvPr/>
        </p:nvSpPr>
        <p:spPr>
          <a:xfrm>
            <a:off x="1262742" y="3783235"/>
            <a:ext cx="10688257" cy="461665"/>
          </a:xfrm>
          <a:prstGeom prst="rect">
            <a:avLst/>
          </a:prstGeom>
          <a:noFill/>
        </p:spPr>
        <p:txBody>
          <a:bodyPr wrap="square">
            <a:spAutoFit/>
          </a:bodyPr>
          <a:lstStyle/>
          <a:p>
            <a:r>
              <a:rPr lang="sk-SK" sz="2400" dirty="0">
                <a:solidFill>
                  <a:schemeClr val="bg1"/>
                </a:solidFill>
              </a:rPr>
              <a:t>Decentralizované – </a:t>
            </a:r>
            <a:r>
              <a:rPr lang="sk-SK" sz="2400" dirty="0" err="1">
                <a:solidFill>
                  <a:schemeClr val="bg1"/>
                </a:solidFill>
              </a:rPr>
              <a:t>Uniswap</a:t>
            </a:r>
            <a:r>
              <a:rPr lang="sk-SK" sz="2400" dirty="0">
                <a:solidFill>
                  <a:schemeClr val="bg1"/>
                </a:solidFill>
              </a:rPr>
              <a:t>, 1inch, </a:t>
            </a:r>
            <a:r>
              <a:rPr lang="sk-SK" sz="2400" dirty="0" err="1">
                <a:solidFill>
                  <a:schemeClr val="bg1"/>
                </a:solidFill>
              </a:rPr>
              <a:t>Raydium</a:t>
            </a:r>
            <a:r>
              <a:rPr lang="sk-SK" sz="2400" dirty="0">
                <a:solidFill>
                  <a:schemeClr val="bg1"/>
                </a:solidFill>
              </a:rPr>
              <a:t>, </a:t>
            </a:r>
            <a:r>
              <a:rPr lang="sk-SK" sz="2400" dirty="0" err="1">
                <a:solidFill>
                  <a:schemeClr val="bg1"/>
                </a:solidFill>
              </a:rPr>
              <a:t>Orca</a:t>
            </a:r>
            <a:r>
              <a:rPr lang="sk-SK" sz="2400" dirty="0">
                <a:solidFill>
                  <a:schemeClr val="bg1"/>
                </a:solidFill>
              </a:rPr>
              <a:t>, </a:t>
            </a:r>
            <a:r>
              <a:rPr lang="sk-SK" sz="2400" dirty="0" err="1">
                <a:solidFill>
                  <a:schemeClr val="bg1"/>
                </a:solidFill>
              </a:rPr>
              <a:t>PancakeSwap</a:t>
            </a:r>
            <a:r>
              <a:rPr lang="sk-SK" sz="2400" dirty="0">
                <a:solidFill>
                  <a:schemeClr val="bg1"/>
                </a:solidFill>
              </a:rPr>
              <a:t>...</a:t>
            </a:r>
          </a:p>
        </p:txBody>
      </p:sp>
    </p:spTree>
    <p:extLst>
      <p:ext uri="{BB962C8B-B14F-4D97-AF65-F5344CB8AC3E}">
        <p14:creationId xmlns:p14="http://schemas.microsoft.com/office/powerpoint/2010/main" val="311956234"/>
      </p:ext>
    </p:extLst>
  </p:cSld>
  <p:clrMapOvr>
    <a:masterClrMapping/>
  </p:clrMapOvr>
</p:sld>
</file>

<file path=ppt/theme/theme1.xml><?xml version="1.0" encoding="utf-8"?>
<a:theme xmlns:a="http://schemas.openxmlformats.org/drawingml/2006/main" name="Výsek">
  <a:themeElements>
    <a:clrScheme name="Výsek">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Výsek">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Výsek">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2644</TotalTime>
  <Words>722</Words>
  <Application>Microsoft Office PowerPoint</Application>
  <PresentationFormat>Širokouhlá</PresentationFormat>
  <Paragraphs>79</Paragraphs>
  <Slides>21</Slides>
  <Notes>1</Notes>
  <HiddenSlides>0</HiddenSlides>
  <MMClips>0</MMClips>
  <ScaleCrop>false</ScaleCrop>
  <HeadingPairs>
    <vt:vector size="6" baseType="variant">
      <vt:variant>
        <vt:lpstr>Použité písma</vt:lpstr>
      </vt:variant>
      <vt:variant>
        <vt:i4>6</vt:i4>
      </vt:variant>
      <vt:variant>
        <vt:lpstr>Motív</vt:lpstr>
      </vt:variant>
      <vt:variant>
        <vt:i4>1</vt:i4>
      </vt:variant>
      <vt:variant>
        <vt:lpstr>Nadpisy snímok</vt:lpstr>
      </vt:variant>
      <vt:variant>
        <vt:i4>21</vt:i4>
      </vt:variant>
    </vt:vector>
  </HeadingPairs>
  <TitlesOfParts>
    <vt:vector size="28" baseType="lpstr">
      <vt:lpstr>Arial</vt:lpstr>
      <vt:lpstr>Calibri</vt:lpstr>
      <vt:lpstr>Century Gothic</vt:lpstr>
      <vt:lpstr>Times</vt:lpstr>
      <vt:lpstr>Times New Roman</vt:lpstr>
      <vt:lpstr>Wingdings 3</vt:lpstr>
      <vt:lpstr>Výsek</vt:lpstr>
      <vt:lpstr>Kryptomeny</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Ďakujem za pozornosŤ</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Kryptomeny</dc:title>
  <dc:creator>Libor Jakubec</dc:creator>
  <cp:lastModifiedBy>Libor Jakubec</cp:lastModifiedBy>
  <cp:revision>23</cp:revision>
  <dcterms:created xsi:type="dcterms:W3CDTF">2024-06-02T14:21:38Z</dcterms:created>
  <dcterms:modified xsi:type="dcterms:W3CDTF">2024-06-04T10:26:24Z</dcterms:modified>
</cp:coreProperties>
</file>