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77" r:id="rId13"/>
    <p:sldId id="267" r:id="rId14"/>
    <p:sldId id="266" r:id="rId15"/>
    <p:sldId id="273" r:id="rId16"/>
    <p:sldId id="271" r:id="rId17"/>
    <p:sldId id="272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Stredný štýl 3 - zvýrazneni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344D84-9AFB-497E-A393-DC336BA19D2E}" styleName="Stredný štýl 3 - zvýrazneni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4D60B-229F-132E-9A25-C541603AB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5F095B-C4E0-D2C2-F132-38F2D1BA4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151DA3E-67B1-933B-8189-74D6BFAA2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8D53282-641A-6482-88C5-833259AE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B4FFA7B-139E-F35E-25A3-B16A3F5A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349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78DC2-610B-EF32-A0ED-9AA1622BE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68ADC02-D994-C3FD-8F51-6E2117AF0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D39E370-4A4E-7E62-B339-37CAD6743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3386000-7B6C-06F6-89A3-EA562E17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C06701D-B841-DDD0-BBAA-EDC776A3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945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269AC2B-B983-3986-BF3A-E38A22480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DFFC401-1E13-49C3-36F3-F220005E0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B840A95-1CA4-2DA9-6DA0-03292813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6B98ED0-9343-70E5-AAE1-8453ACD6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1EBB89-9DDE-6F33-28E5-F9AC004C6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76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F2263-EF7F-2AF3-0C2F-D4C58D0F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F79F43-F15F-B259-F440-78B2F1224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3733038-D4FA-8CA9-A6AD-5E92917A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39F052A-F397-6452-DA67-BBE1863D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8780AB6-FE38-BC7F-6A9B-96DA08A1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036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44D1A-C453-8DAB-F466-838EBCE06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672158-89BC-14C4-ED2F-E7F8BF03C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A5B1145-2EC8-B945-5C5D-CD03F5C8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195F687-3202-5C5F-5EFA-7F68FD1C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1EEB271-DA3A-3D93-1A8A-49CD7DA1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94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C252F-3CB0-B590-0FCD-D49A181B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E18B52D-09A5-F8A6-3D7D-EA85A477E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328E10-D056-F4EE-7ACA-3A2CE239B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7696717-3ADA-E02D-1AA4-DB3CF1FA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EAFDBBE-EE8A-4FF8-AD80-28BB18EE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492E1E0-3093-7B67-3685-8949770E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22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1FA2C-2B07-E86A-6590-7E15C1CA0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37AACA-2580-F425-4A5A-8A96F4C1D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ACFFB7B-4E54-AA71-C213-6E04AAF40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D95ECD5-1543-7558-58B4-A69DDE5A7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5C3A2AC-53A1-643C-4707-94DE3173A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7545BE5D-E8D8-49D3-E9DD-E70C6B9F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2A307B9-6933-ECA7-F6A7-9ADC113E5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530BE01-5E2D-A442-54A7-2A317C68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924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590A3-6590-9665-0C1D-B081AC88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FE6E1F5-7557-55E8-7915-F5EB4871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96BC228-8416-E202-4AEF-B052E568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7DD5451-0791-9BF4-40BE-F648D28C8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24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4295741C-256A-2E9E-A5BF-1817C4E5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A96B689-17EE-A74F-5D5C-08D3FCC6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638016C-EBE5-5EDD-3B95-830AEE27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515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91AED-F150-AD49-CAF2-15DD9119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ADB1DF-EB0F-9892-C9ED-499042A5E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EF1A41-788B-F30D-F40F-F75EF2DC9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4D5005C-0DA8-8BB7-3947-15C223D20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D7A319-875A-9214-A99D-81A2A7EC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1BF26D4-919E-B5C8-4639-60A84381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160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4D805-F72A-2EF7-2371-ED54AC88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B94DCDD-B394-EC16-3483-F3458CDB3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F16F80-D4EE-EA51-42C3-CE716C291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466C9A6-CAEF-9332-EB46-F1FC678B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E942C62-59A8-F7A6-D6F1-2A7FDC71B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2DB844D-07C6-230F-8D55-20929972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978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accent1">
                <a:lumMod val="5000"/>
                <a:lumOff val="95000"/>
              </a:schemeClr>
            </a:gs>
            <a:gs pos="7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A398429-5218-53E6-A4FF-A688C48F3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52551B-AD79-ECC7-890B-923AA043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4AA123E-C237-54BF-59F1-CF6CF43A8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C88D-A45A-4941-B7C8-D337E512EA2A}" type="datetimeFigureOut">
              <a:rPr lang="sk-SK" smtClean="0"/>
              <a:t>05.06.2024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27DAB99-3A41-376B-99BA-31AC567B0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FB68B0D-A3B3-FE8C-7E69-EFDA59DCD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825C-EFE5-41A2-81DD-CB338A9846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372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2BAD5-EB00-742F-395D-4249FA74A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glow>
              <a:schemeClr val="accent1"/>
            </a:glow>
            <a:softEdge rad="0"/>
          </a:effectLst>
        </p:spPr>
        <p:txBody>
          <a:bodyPr>
            <a:normAutofit/>
          </a:bodyPr>
          <a:lstStyle/>
          <a:p>
            <a:r>
              <a:rPr lang="sk-SK" b="1" dirty="0">
                <a:latin typeface="+mn-lt"/>
              </a:rPr>
              <a:t>Stanovenie všeobecnej hodnoty softvéru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F124D0-58CD-A7CA-66D8-3F1473760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2068"/>
            <a:ext cx="9144000" cy="975732"/>
          </a:xfrm>
        </p:spPr>
        <p:txBody>
          <a:bodyPr/>
          <a:lstStyle/>
          <a:p>
            <a:r>
              <a:rPr lang="sk-SK" b="1" dirty="0"/>
              <a:t>Pavel Paholík</a:t>
            </a:r>
          </a:p>
          <a:p>
            <a:r>
              <a:rPr lang="sk-SK" b="1" dirty="0"/>
              <a:t>Znalecký ústav Slovenskej technickej univerzity v Bratislave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243881A-CF82-5549-3FC7-7C8BD7F6812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0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986" y="0"/>
            <a:ext cx="7372814" cy="872459"/>
          </a:xfrm>
        </p:spPr>
        <p:txBody>
          <a:bodyPr>
            <a:normAutofit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Príklad stanovenie </a:t>
            </a:r>
            <a:r>
              <a:rPr lang="sk-SK" sz="3200" b="1" dirty="0" err="1">
                <a:effectLst>
                  <a:glow>
                    <a:schemeClr val="accent1"/>
                  </a:glow>
                </a:effectLst>
              </a:rPr>
              <a:t>VšH</a:t>
            </a:r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 softvéru</a:t>
            </a:r>
            <a:endParaRPr lang="sk-SK" sz="3200" b="1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025913"/>
            <a:ext cx="9610725" cy="51295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1900" i="1" dirty="0"/>
              <a:t>Stanovenie hodnôt a koeficientov:</a:t>
            </a:r>
          </a:p>
          <a:p>
            <a:pPr marL="0" indent="0" algn="just" defTabSz="357188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prognózovaná technická životnosť softvéru 	Ž = 4 roky</a:t>
            </a:r>
          </a:p>
          <a:p>
            <a:pPr marL="357188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Zrealizovanie a vyhodnotenie štúdie spolu s očakávanými reportami a dodatočným čerpaním zo zdrojových dát by nemalo presiahnuť obdobie 4 roky</a:t>
            </a:r>
          </a:p>
          <a:p>
            <a:pPr marL="0" indent="0" algn="just" defTabSz="357188"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zostatkové percento prevádzkyschopnosti softvéru 	ZO = 10 %</a:t>
            </a:r>
          </a:p>
          <a:p>
            <a:pPr marL="357188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možné ďalšie využitie tohto softvéru, za predpokladu možného dopracovania vstupných modulov pre ten konkrétny požadovaný účel, vytvorenie novej databázy a navrhnutie a zrealizovanie reportov pre ten konkrétny požadovaný účel. </a:t>
            </a:r>
            <a:r>
              <a:rPr lang="sk-SK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Softvér je funkčný a prevádzkyschopný aj po uplynutí jeho životnosti, nakoľko je prevádzkovaný na serverových operačných systémoch ktorých životnosť omnoho presahuje životnosť softvérového produktu. </a:t>
            </a:r>
            <a: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Podiel ďalšieho využitia získaných dát, ich ďalších reportov, znalec odhaduje na 10%</a:t>
            </a:r>
          </a:p>
          <a:p>
            <a:pPr marL="0" indent="0" algn="just" defTabSz="357188">
              <a:lnSpc>
                <a:spcPct val="12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</a:t>
            </a: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koeficient dopytu po hodnotenom produkte na trhu	k</a:t>
            </a:r>
            <a:r>
              <a:rPr lang="pl-PL" sz="19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</a:t>
            </a:r>
            <a:r>
              <a:rPr lang="pl-PL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0,750</a:t>
            </a:r>
            <a:r>
              <a:rPr lang="sk-SK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roky</a:t>
            </a:r>
          </a:p>
          <a:p>
            <a:pPr marL="357188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Ďalšie využitie softvéru je možné pre projekty, štúdie, resp. iné testovania podobného charakteru (z rovnakej oblasti), je však podmienené jeho modifikáciou. Náklady modifikácie závisia vždy od konkrétnej požiadavky a rozsahu modifikácií. </a:t>
            </a:r>
            <a: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Znalcom bol vykonaný odhad týchto modifikácií na 25%, o čo kráti koeficient dopytu</a:t>
            </a:r>
          </a:p>
          <a:p>
            <a:pPr marL="357188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20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D2A10444-5940-CA2D-608D-7BF86D2D48B2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2772016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Príklad stanovenie </a:t>
            </a:r>
            <a:r>
              <a:rPr lang="sk-SK" sz="3200" b="1" dirty="0" err="1">
                <a:effectLst>
                  <a:glow>
                    <a:schemeClr val="accent1"/>
                  </a:glow>
                </a:effectLst>
              </a:rPr>
              <a:t>VšH</a:t>
            </a:r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 softvéru</a:t>
            </a:r>
            <a:endParaRPr lang="sk-SK" sz="3200" b="1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003610"/>
            <a:ext cx="9610725" cy="5515835"/>
          </a:xfrm>
        </p:spPr>
        <p:txBody>
          <a:bodyPr>
            <a:normAutofit/>
          </a:bodyPr>
          <a:lstStyle/>
          <a:p>
            <a:pPr marL="0" indent="0" algn="just" defTabSz="357188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i="1" dirty="0"/>
              <a:t>Výpočet </a:t>
            </a:r>
            <a:r>
              <a:rPr lang="sk-SK" sz="1900" i="1" dirty="0" err="1"/>
              <a:t>VšH</a:t>
            </a:r>
            <a:r>
              <a:rPr lang="sk-SK" sz="1900" i="1" dirty="0"/>
              <a:t> softvéru:</a:t>
            </a:r>
          </a:p>
          <a:p>
            <a:pPr marL="0" indent="0" algn="just" defTabSz="357188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2F1A39C3-F930-2DB1-ADF3-CF792012FD8D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4A4CDEF-04AA-5975-7A9D-09FB6B43E7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65319" y="1107564"/>
            <a:ext cx="4601217" cy="572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274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935804"/>
            <a:ext cx="9610725" cy="3840528"/>
          </a:xfrm>
        </p:spPr>
        <p:txBody>
          <a:bodyPr>
            <a:normAutofit/>
          </a:bodyPr>
          <a:lstStyle/>
          <a:p>
            <a:pPr marL="0" indent="0" algn="just" defTabSz="354013">
              <a:lnSpc>
                <a:spcPct val="113000"/>
              </a:lnSpc>
              <a:spcBef>
                <a:spcPts val="0"/>
              </a:spcBef>
              <a:buNone/>
            </a:pPr>
            <a:r>
              <a:rPr lang="sk-SK" sz="1900" i="1" dirty="0"/>
              <a:t>Zadanie:</a:t>
            </a:r>
          </a:p>
          <a:p>
            <a:pPr marL="0" indent="0" algn="just" defTabSz="354013">
              <a:lnSpc>
                <a:spcPct val="113000"/>
              </a:lnSpc>
              <a:spcBef>
                <a:spcPts val="0"/>
              </a:spcBef>
              <a:buNone/>
            </a:pPr>
            <a:endParaRPr lang="sk-SK" sz="1900" dirty="0"/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upgrade firmvéru tovarového portfólia IP kamier</a:t>
            </a:r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tovarové portfólio je tvorené širokým sortimentom rôznych výrobcov a modelov IP kamier  </a:t>
            </a:r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výsledný stav IP kamier musí byť pripravený na expedíciu zákazníkovi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174" y="0"/>
            <a:ext cx="6966625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činností</a:t>
            </a: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D021861-A0C6-E058-60F9-224019F73EE3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322867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556" y="0"/>
            <a:ext cx="7183244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činností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460810"/>
            <a:ext cx="9610725" cy="428206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k-S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osúdenie kritérií činnosti, stanovenie podmienok ovplyvňujúcich výpočty: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vykonanie znaleckého experimentu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stanoviť časové snímky pre jednotlivé činnosti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identifikovať možné zlyhania, odhadnúť čas potrebný na nápravu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odhadnúť možné prestoje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posúdiť odbornosť osoby realizujúcej znalecký experiment, vo vzťahu k osobám realizujúcim samotnú činnosť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stanoviť pracovné pozície realizujúce samotnú činnosť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identifikovať podiel činnosti pozícií mimo priamych realizátorov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stanoviť sadzby pracovných pozícií podieľajúcich sa na projekte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výpočet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endParaRPr lang="sk-SK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AD9DA236-64B5-16FD-A91E-01467E230F87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305157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činností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130684"/>
            <a:ext cx="9610725" cy="51305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Stanovenie postupu činností (</a:t>
            </a:r>
            <a:r>
              <a:rPr lang="sk-SK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nahrávania aktuálneho firmvéru IP kamier)</a:t>
            </a: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3D9F05A7-58FF-A752-7363-63981DEBE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8041"/>
              </p:ext>
            </p:extLst>
          </p:nvPr>
        </p:nvGraphicFramePr>
        <p:xfrm>
          <a:off x="1810111" y="1706137"/>
          <a:ext cx="9552373" cy="4259770"/>
        </p:xfrm>
        <a:graphic>
          <a:graphicData uri="http://schemas.openxmlformats.org/drawingml/2006/table">
            <a:tbl>
              <a:tblPr firstRow="1" firstCol="1" bandRow="1">
                <a:tableStyleId>{EB344D84-9AFB-497E-A393-DC336BA19D2E}</a:tableStyleId>
              </a:tblPr>
              <a:tblGrid>
                <a:gridCol w="477184">
                  <a:extLst>
                    <a:ext uri="{9D8B030D-6E8A-4147-A177-3AD203B41FA5}">
                      <a16:colId xmlns:a16="http://schemas.microsoft.com/office/drawing/2014/main" val="2063468544"/>
                    </a:ext>
                  </a:extLst>
                </a:gridCol>
                <a:gridCol w="6464894">
                  <a:extLst>
                    <a:ext uri="{9D8B030D-6E8A-4147-A177-3AD203B41FA5}">
                      <a16:colId xmlns:a16="http://schemas.microsoft.com/office/drawing/2014/main" val="194119828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3877882790"/>
                    </a:ext>
                  </a:extLst>
                </a:gridCol>
                <a:gridCol w="1257858">
                  <a:extLst>
                    <a:ext uri="{9D8B030D-6E8A-4147-A177-3AD203B41FA5}">
                      <a16:colId xmlns:a16="http://schemas.microsoft.com/office/drawing/2014/main" val="1634734609"/>
                    </a:ext>
                  </a:extLst>
                </a:gridCol>
                <a:gridCol w="1258457">
                  <a:extLst>
                    <a:ext uri="{9D8B030D-6E8A-4147-A177-3AD203B41FA5}">
                      <a16:colId xmlns:a16="http://schemas.microsoft.com/office/drawing/2014/main" val="1392977948"/>
                    </a:ext>
                  </a:extLst>
                </a:gridCol>
              </a:tblGrid>
              <a:tr h="506559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effectLst/>
                        </a:rPr>
                        <a:t>Činnosť</a:t>
                      </a:r>
                      <a:endParaRPr lang="sk-SK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effectLst/>
                        </a:rPr>
                        <a:t>Kamera v prevádzke</a:t>
                      </a:r>
                      <a:endParaRPr lang="sk-SK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bg1"/>
                          </a:solidFill>
                          <a:effectLst/>
                        </a:rPr>
                        <a:t>Kamera určená na predaj</a:t>
                      </a:r>
                      <a:endParaRPr lang="sk-SK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200559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</a:rPr>
                        <a:t>1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Odbalenie kamery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7079082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2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Fyzické pripojenie kamery do pracovného prostredia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166917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3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Inicializácia kamery, pripojenie do siete LAN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5452017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4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Prvotné nastavenie kamery v jej webovom rozhraní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478730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5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Identifikácia verzie firmvéru kamery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393291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6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Identifikácia a stiahnutie najaktuálnejšej verzie firmvéru kamery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6872046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7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Inštalácia najaktuálnejšej verzie firmvéru kamery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541037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8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Reštart kamery s aktualizovaným firmvérom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5156729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9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Testovanie funkčnosti a funkcionalít kamery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98776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</a:rPr>
                        <a:t>10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Reset kamery do továrenského nastavenia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126852"/>
                  </a:ext>
                </a:extLst>
              </a:tr>
              <a:tr h="341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</a:rPr>
                        <a:t>11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Fyzické odpojenie kamery a zabalenie do pôvodného obalu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✔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373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326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činností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130684"/>
            <a:ext cx="9610725" cy="51305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Vykonanie znaleckého experimentu: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73A93BE4-71C0-61DF-61A5-3EFF9104C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119" y="1594624"/>
            <a:ext cx="9565453" cy="451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7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činnosti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130684"/>
            <a:ext cx="9610725" cy="51305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Vykonanie znaleckého experimentu: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249DC79-64AC-9C35-A163-2E2EFEC2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36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3253DC5-C52F-7813-A1E5-30F326F7F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32215" y="1576129"/>
            <a:ext cx="7033667" cy="46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16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činnosti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130684"/>
            <a:ext cx="9610725" cy="51305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Aplikácia kritérií činnosti, analýza podmienok ovplyvňujúcich výpočty: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249DC79-64AC-9C35-A163-2E2EFEC2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36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12" name="Obrázok 11">
            <a:extLst>
              <a:ext uri="{FF2B5EF4-FFF2-40B4-BE49-F238E27FC236}">
                <a16:creationId xmlns:a16="http://schemas.microsoft.com/office/drawing/2014/main" id="{B4981C4E-467A-6E3B-A13D-83A30C54F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625" y="1861919"/>
            <a:ext cx="10132636" cy="354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38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činnosti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130684"/>
            <a:ext cx="9610725" cy="513054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Identifikácia pracovných pozícií projektu: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7188" indent="-357188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330450" algn="l"/>
              </a:tabLst>
            </a:pPr>
            <a:r>
              <a:rPr lang="sk-SK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Štatutár</a:t>
            </a:r>
            <a:r>
              <a:rPr lang="sk-SK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V období pred uzatvorením Zmluvy dohodne jej podmienky (XXX MD), na pravidelnej mesačnej báze usporadúva porady na ktorých sa oboznamuje s priebehom plnenia zmluvy, prijíma rozhodnutia a nariaďuje stratégiu riešenia vzniknutých situácií (XXX MD každý mesiac)</a:t>
            </a:r>
          </a:p>
          <a:p>
            <a:pPr marL="357188" indent="-357188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330450" algn="l"/>
              </a:tabLst>
            </a:pPr>
            <a:r>
              <a:rPr lang="sk-SK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Projektový manažér</a:t>
            </a:r>
            <a:r>
              <a:rPr lang="sk-SK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Riadi celý priebeh plnenia Zmluvy, zabezpečuje logistiku dodávania kamier (XXX každý mesiac)</a:t>
            </a:r>
          </a:p>
          <a:p>
            <a:pPr marL="357188" indent="-357188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330450" algn="l"/>
              </a:tabLst>
            </a:pPr>
            <a:r>
              <a:rPr lang="sk-SK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Odborný garant</a:t>
            </a:r>
            <a:r>
              <a:rPr lang="sk-SK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Definuje technické požiadavky pred samotným začatím prác spolu so zaškolením technikov (XXX MD), podieľa sa na riešení technických problémov zlyhania aktualizácie firmvérov (XXX MD)</a:t>
            </a:r>
          </a:p>
          <a:p>
            <a:pPr marL="357188" indent="-357188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330450" algn="l"/>
              </a:tabLst>
            </a:pPr>
            <a:r>
              <a:rPr lang="sk-SK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Analytik</a:t>
            </a:r>
            <a:r>
              <a:rPr lang="sk-SK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Definuje technické požiadavky pracovísk aktualizácie firmvérov, navrhuje a realizuje vybudovanie týchto pracovísk, definuje pracovné postupy aktualizácie (XXX MD), pričom po začatí prác plnenia Zmluvy koriguje počiatočný stav podľa potrieb praxe (XXX MD)</a:t>
            </a:r>
          </a:p>
          <a:p>
            <a:pPr marL="357188" indent="-357188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330450" algn="l"/>
              </a:tabLst>
            </a:pPr>
            <a:r>
              <a:rPr lang="sk-SK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Technik IP kamery</a:t>
            </a:r>
            <a:r>
              <a:rPr lang="sk-SK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Oboznámi sa s technickými aspektami realizovaných prác, absolvuje potrebné technické školenia a osvojí si navrhnuté pracovné postupy (XXX MD), realizuje aktualizáciu firmvérov IP kamier (XXX MD)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249DC79-64AC-9C35-A163-2E2EFEC2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36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762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298" y="0"/>
            <a:ext cx="7209502" cy="872459"/>
          </a:xfrm>
        </p:spPr>
        <p:txBody>
          <a:bodyPr>
            <a:normAutofit/>
          </a:bodyPr>
          <a:lstStyle/>
          <a:p>
            <a:pPr algn="r"/>
            <a:r>
              <a:rPr lang="sk-SK" sz="2900" b="1" dirty="0"/>
              <a:t>Príklad posúdenia opakujúcich sa činnosti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130684"/>
            <a:ext cx="9610725" cy="51305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Sadzby pracovných pozícií podieľajúcich sa na projekte: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249DC79-64AC-9C35-A163-2E2EFEC2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36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995882DA-9493-ED5D-83D3-6AFFE77DE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86558" y="1712197"/>
            <a:ext cx="7067242" cy="454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8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E2A3A-2351-CFE6-FF88-A00E8BB1D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054" y="0"/>
            <a:ext cx="7662745" cy="872459"/>
          </a:xfrm>
        </p:spPr>
        <p:txBody>
          <a:bodyPr>
            <a:normAutofit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  <a:outerShdw dist="50800" sx="1000" sy="1000" algn="ctr" rotWithShape="0">
                    <a:schemeClr val="bg2">
                      <a:lumMod val="75000"/>
                    </a:schemeClr>
                  </a:outerShdw>
                </a:effectLst>
              </a:rPr>
              <a:t>Softvér – základná definícia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193180"/>
            <a:ext cx="9610725" cy="4917687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 technického hľadiska: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Postupnosť inštrukcií, ktorá popisuje realizáciu danej úlohy počítačom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Sada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počítačových programov, ktoré vykonávajú zadefinovanú činnosť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 ekonomického hľadiska: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Majetok nemateriálnej povahy, v účtovnej osnove zaradený ako nehmotný majetok, pričom ...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... Nehmotný majetok vymedzený zákonom o dani z príjmov nie je zaradený do odpisovej skupiny podľa prílohy, ale daňové odpisovanie nehmotného majetku v plnom rozsahu nadväzuje na úpravu stanovenú v zákone o účtovníctve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k-SK" sz="2200" u="sng" dirty="0">
                <a:solidFill>
                  <a:prstClr val="black"/>
                </a:solidFill>
                <a:highlight>
                  <a:srgbClr val="FFFF00"/>
                </a:highlight>
              </a:rPr>
              <a:t>z vecného hľadiska: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Výsledok produktívnej činnosti, práce tímu analytikov, architektov, programátorov, testerov, ...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5" name="Obdĺžnik 4">
            <a:extLst>
              <a:ext uri="{FF2B5EF4-FFF2-40B4-BE49-F238E27FC236}">
                <a16:creationId xmlns:a16="http://schemas.microsoft.com/office/drawing/2014/main" id="{38897E69-C964-7D3C-1CDE-273B3277DF6E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2063558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AEF3801-FE75-2339-80FF-124D5691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1990492"/>
            <a:ext cx="9610725" cy="287701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sk-SK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sk-SK" sz="6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Ďakujeme za pozornosť</a:t>
            </a:r>
            <a:b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Kolektív Znaleckého ústavu STU v Bratislave</a:t>
            </a: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9A66013C-96F2-801C-AAE0-5DD986F3BB5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249DC79-64AC-9C35-A163-2E2EFEC2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365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48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4CD62877-F894-D5B8-B465-A81C255B2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43074" y="1025912"/>
                <a:ext cx="9610725" cy="5118410"/>
              </a:xfrm>
            </p:spPr>
            <p:txBody>
              <a:bodyPr>
                <a:normAutofit lnSpcReduction="10000"/>
              </a:bodyPr>
              <a:lstStyle/>
              <a:p>
                <a:pPr indent="0" algn="just">
                  <a:lnSpc>
                    <a:spcPct val="124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sk-SK" sz="2400" b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Základná amortizácia</a:t>
                </a:r>
                <a:endParaRPr lang="sk-SK" sz="24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</a:pP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Výpočet základnej amortizácie </a:t>
                </a:r>
                <a:r>
                  <a:rPr lang="sk-SK" sz="2000" b="1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ZA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 podľa vzorca 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  <a:tabLst>
                    <a:tab pos="5475288" algn="l"/>
                  </a:tabLst>
                </a:pPr>
                <a14:m>
                  <m:oMath xmlns:m="http://schemas.openxmlformats.org/officeDocument/2006/math"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𝑍𝐴</m:t>
                    </m:r>
                    <m:r>
                      <a:rPr lang="sk-SK" sz="2000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=</m:t>
                    </m:r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𝑟</m:t>
                    </m:r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.   (</m:t>
                    </m:r>
                    <m:f>
                      <m:fPr>
                        <m:ctrlPr>
                          <a:rPr lang="sk-SK" sz="2000" i="1" kern="100">
                            <a:effectLst/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k-SK" sz="20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100 − </m:t>
                        </m:r>
                        <m:r>
                          <a:rPr lang="sk-SK" sz="20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𝑍𝑂</m:t>
                        </m:r>
                      </m:num>
                      <m:den>
                        <m:r>
                          <a:rPr lang="sk-SK" sz="20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S Mincho" panose="02020609040205080304" pitchFamily="49" charset="-128"/>
                            <a:cs typeface="Times New Roman" panose="02020603050405020304" pitchFamily="18" charset="0"/>
                          </a:rPr>
                          <m:t>Ž</m:t>
                        </m:r>
                      </m:den>
                    </m:f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[%]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</a:pP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kde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  <a:tabLst>
                    <a:tab pos="1169988" algn="l"/>
                    <a:tab pos="5475288" algn="l"/>
                  </a:tabLst>
                </a:pPr>
                <a:r>
                  <a:rPr lang="sk-SK" sz="2000" b="1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r</a:t>
                </a:r>
                <a:r>
                  <a:rPr lang="sk-SK" sz="2000" b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 	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– počet odpracovaných rokov 	[roky]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  <a:tabLst>
                    <a:tab pos="1169988" algn="l"/>
                    <a:tab pos="5475288" algn="l"/>
                  </a:tabLst>
                </a:pPr>
                <a:r>
                  <a:rPr lang="sk-SK" sz="2000" b="1" i="1" kern="100" dirty="0">
                    <a:solidFill>
                      <a:srgbClr val="000000"/>
                    </a:solidFill>
                    <a:effectLst/>
                    <a:highlight>
                      <a:srgbClr val="FFFF00"/>
                    </a:highlight>
                    <a:ea typeface="MS Mincho" panose="02020609040205080304" pitchFamily="49" charset="-128"/>
                    <a:cs typeface="Times New Roman" panose="02020603050405020304" pitchFamily="18" charset="0"/>
                  </a:rPr>
                  <a:t>ZO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highlight>
                      <a:srgbClr val="FFFF00"/>
                    </a:highlight>
                    <a:ea typeface="MS Mincho" panose="02020609040205080304" pitchFamily="49" charset="-128"/>
                    <a:cs typeface="Times New Roman" panose="02020603050405020304" pitchFamily="18" charset="0"/>
                  </a:rPr>
                  <a:t> 	– zostatkové percento prevádzkyschopnosti	[%]</a:t>
                </a:r>
                <a:endParaRPr lang="sk-SK" sz="2000" kern="100" dirty="0">
                  <a:effectLst/>
                  <a:highlight>
                    <a:srgbClr val="FFFF00"/>
                  </a:highlight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  <a:tabLst>
                    <a:tab pos="1169988" algn="l"/>
                    <a:tab pos="5475288" algn="l"/>
                  </a:tabLst>
                </a:pPr>
                <a:r>
                  <a:rPr lang="sk-SK" sz="2000" b="1" i="1" kern="100" dirty="0">
                    <a:solidFill>
                      <a:srgbClr val="000000"/>
                    </a:solidFill>
                    <a:effectLst/>
                    <a:highlight>
                      <a:srgbClr val="FFFF00"/>
                    </a:highlight>
                    <a:ea typeface="MS Mincho" panose="02020609040205080304" pitchFamily="49" charset="-128"/>
                    <a:cs typeface="Times New Roman" panose="02020603050405020304" pitchFamily="18" charset="0"/>
                  </a:rPr>
                  <a:t>Ž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highlight>
                      <a:srgbClr val="FFFF00"/>
                    </a:highlight>
                    <a:ea typeface="MS Mincho" panose="02020609040205080304" pitchFamily="49" charset="-128"/>
                    <a:cs typeface="Times New Roman" panose="02020603050405020304" pitchFamily="18" charset="0"/>
                  </a:rPr>
                  <a:t> 	– prognózovaná technická životnosť	[roky]</a:t>
                </a:r>
                <a:endParaRPr lang="sk-SK" sz="2000" kern="100" dirty="0">
                  <a:effectLst/>
                  <a:highlight>
                    <a:srgbClr val="FFFF00"/>
                  </a:highlight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</a:pP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Základnou podmienkou na použitie tohto vzťahu je: </a:t>
                </a:r>
                <a:r>
                  <a:rPr lang="sk-SK" sz="2000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r ≤ Ž .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</a:pP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V prípade, že EZ je v prevádzke dlhšiu dobu, ako je prognózovaná technická životnosť, </a:t>
                </a:r>
                <a:r>
                  <a:rPr lang="sk-SK" sz="2000" kern="100" dirty="0" err="1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t.j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. </a:t>
                </a:r>
                <a:r>
                  <a:rPr lang="sk-SK" sz="2000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r &gt; Ž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, potom sa základná amortizácia vypočíta podľa vzťahu: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  <a:tabLst>
                    <a:tab pos="5475288" algn="l"/>
                  </a:tabLst>
                </a:pPr>
                <a14:m>
                  <m:oMath xmlns:m="http://schemas.openxmlformats.org/officeDocument/2006/math"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𝑍𝐴</m:t>
                    </m:r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=</m:t>
                    </m:r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𝑉𝑇𝑆</m:t>
                    </m:r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−</m:t>
                    </m:r>
                    <m:r>
                      <a:rPr lang="sk-SK" sz="20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Cambria Math" panose="02040503050406030204" pitchFamily="18" charset="0"/>
                      </a:rPr>
                      <m:t>𝑍𝑂</m:t>
                    </m:r>
                  </m:oMath>
                </a14:m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[%]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</a:pP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kde</a:t>
                </a:r>
                <a:endParaRPr lang="sk-SK" sz="20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24000"/>
                  </a:lnSpc>
                  <a:spcBef>
                    <a:spcPts val="0"/>
                  </a:spcBef>
                  <a:buNone/>
                  <a:tabLst>
                    <a:tab pos="1169988" algn="l"/>
                    <a:tab pos="5475288" algn="l"/>
                  </a:tabLst>
                </a:pPr>
                <a:r>
                  <a:rPr lang="sk-SK" sz="2000" b="1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VTS</a:t>
                </a:r>
                <a:r>
                  <a:rPr lang="sk-SK" sz="2000" b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 	</a:t>
                </a:r>
                <a:r>
                  <a:rPr lang="sk-SK" sz="20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– východiskový technický stav	[%]</a:t>
                </a:r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4CD62877-F894-D5B8-B465-A81C255B2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3074" y="1025912"/>
                <a:ext cx="9610725" cy="5118410"/>
              </a:xfrm>
              <a:blipFill>
                <a:blip r:embed="rId2"/>
                <a:stretch>
                  <a:fillRect t="-476" r="-63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F6E0502D-12BC-F866-017E-6929CD23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2654" y="0"/>
            <a:ext cx="6291145" cy="872459"/>
          </a:xfrm>
        </p:spPr>
        <p:txBody>
          <a:bodyPr>
            <a:normAutofit fontScale="90000"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Stanovenie všeobecnej hodnoty softvéru</a:t>
            </a: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89BA3B27-D682-0CD0-CC91-16CC2F880A3A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90904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538868"/>
            <a:ext cx="9610725" cy="3958683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b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Technický stav</a:t>
            </a:r>
            <a:endParaRPr lang="sk-SK" kern="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68288" indent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Výpočet technického stavu </a:t>
            </a:r>
            <a:r>
              <a:rPr lang="sk-SK" sz="2200" b="1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TS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podľa vzorca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5475288" algn="l"/>
              </a:tabLst>
            </a:pPr>
            <a:r>
              <a:rPr lang="sk-SK" sz="2200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TS = (VTS - ZA) . (1 + ( ± Z) / 100) . </a:t>
            </a:r>
            <a:r>
              <a:rPr lang="sk-SK" sz="2200" i="1" kern="1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sk-SK" sz="2200" i="1" kern="100" baseline="-250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[%]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kde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162050" algn="l"/>
                <a:tab pos="5475288" algn="l"/>
              </a:tabLst>
            </a:pPr>
            <a:r>
              <a:rPr lang="sk-SK" sz="2200" b="1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TS 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– technický stav	[%]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162050" algn="l"/>
                <a:tab pos="5475288" algn="l"/>
              </a:tabLst>
            </a:pPr>
            <a:r>
              <a:rPr lang="sk-SK" sz="2200" b="1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VTS 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– východiskový technický stav	[%]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162050" algn="l"/>
                <a:tab pos="5475288" algn="l"/>
              </a:tabLst>
            </a:pPr>
            <a:r>
              <a:rPr lang="sk-SK" sz="2200" b="1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ZA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– základná amortizácia	[%]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162050" algn="l"/>
                <a:tab pos="5475288" algn="l"/>
              </a:tabLst>
            </a:pPr>
            <a:r>
              <a:rPr lang="sk-SK" sz="2200" b="1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Z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	– zmena technického stavu	[%]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162050" algn="l"/>
                <a:tab pos="5475288" algn="l"/>
              </a:tabLst>
            </a:pPr>
            <a:r>
              <a:rPr lang="sk-SK" sz="2200" b="1" i="1" kern="1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sk-SK" sz="2200" b="1" i="1" kern="100" baseline="-250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</a:t>
            </a:r>
            <a:r>
              <a:rPr lang="sk-SK" sz="2200" b="1" i="1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– koeficient morálneho opotrebenia	[ - ]</a:t>
            </a:r>
          </a:p>
          <a:p>
            <a:pPr marL="268288" indent="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k-SK" sz="2200" kern="100" dirty="0">
                <a:solidFill>
                  <a:srgbClr val="00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Koeficient morálneho opotrebenia EZ môže dosahovať hodnoty ( 0; 1 &gt;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E068CF49-81C8-A532-9C8B-FED57872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2361" y="0"/>
            <a:ext cx="6681438" cy="872459"/>
          </a:xfrm>
        </p:spPr>
        <p:txBody>
          <a:bodyPr>
            <a:normAutofit fontScale="90000"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Stanovenie všeobecnej hodnoty softvéru</a:t>
            </a:r>
            <a:endParaRPr lang="sk-SK" sz="3200" b="1" dirty="0"/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CE14D09A-C328-79FF-BC3F-B6FBDA759D44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1017636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4CD62877-F894-D5B8-B465-A81C255B29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43074" y="1683833"/>
                <a:ext cx="9610725" cy="3278460"/>
              </a:xfrm>
            </p:spPr>
            <p:txBody>
              <a:bodyPr>
                <a:normAutofit fontScale="85000" lnSpcReduction="20000"/>
              </a:bodyPr>
              <a:lstStyle/>
              <a:p>
                <a:pPr indent="0" algn="just">
                  <a:lnSpc>
                    <a:spcPct val="134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sk-SK" sz="2800" b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Technická hodnota</a:t>
                </a:r>
                <a:endParaRPr lang="sk-SK" sz="2800" kern="1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34000"/>
                  </a:lnSpc>
                  <a:spcBef>
                    <a:spcPts val="600"/>
                  </a:spcBef>
                  <a:buNone/>
                </a:pPr>
                <a:r>
                  <a:rPr lang="sk-SK" sz="24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Výpočet technickej hodnoty </a:t>
                </a:r>
                <a:r>
                  <a:rPr lang="sk-SK" sz="2400" b="1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TH</a:t>
                </a:r>
                <a:r>
                  <a:rPr lang="sk-SK" sz="24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 podľa vzorca</a:t>
                </a:r>
              </a:p>
              <a:p>
                <a:pPr marL="268288" indent="0" algn="just">
                  <a:lnSpc>
                    <a:spcPct val="134000"/>
                  </a:lnSpc>
                  <a:spcBef>
                    <a:spcPts val="600"/>
                  </a:spcBef>
                  <a:buNone/>
                  <a:tabLst>
                    <a:tab pos="5475288" algn="l"/>
                  </a:tabLst>
                </a:pPr>
                <a14:m>
                  <m:oMath xmlns:m="http://schemas.openxmlformats.org/officeDocument/2006/math">
                    <m:r>
                      <a:rPr lang="sk-SK" sz="2400" i="1">
                        <a:latin typeface="Cambria Math" panose="02040503050406030204" pitchFamily="18" charset="0"/>
                      </a:rPr>
                      <m:t>𝑇𝐻</m:t>
                    </m:r>
                    <m:r>
                      <a:rPr lang="sk-SK" sz="24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𝑇𝑆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.  </m:t>
                        </m:r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𝑉𝐻</m:t>
                        </m:r>
                      </m:num>
                      <m:den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sk-SK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k-SK" sz="24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	[€]</a:t>
                </a:r>
              </a:p>
              <a:p>
                <a:pPr marL="268288" indent="0" algn="just">
                  <a:lnSpc>
                    <a:spcPct val="134000"/>
                  </a:lnSpc>
                  <a:spcBef>
                    <a:spcPts val="600"/>
                  </a:spcBef>
                  <a:buNone/>
                </a:pPr>
                <a:r>
                  <a:rPr lang="sk-SK" sz="24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kde</a:t>
                </a:r>
              </a:p>
              <a:p>
                <a:pPr marL="268288" indent="0" algn="just">
                  <a:lnSpc>
                    <a:spcPct val="134000"/>
                  </a:lnSpc>
                  <a:spcBef>
                    <a:spcPts val="600"/>
                  </a:spcBef>
                  <a:buNone/>
                  <a:tabLst>
                    <a:tab pos="1162050" algn="l"/>
                    <a:tab pos="5475288" algn="l"/>
                  </a:tabLst>
                </a:pPr>
                <a:r>
                  <a:rPr lang="sk-SK" sz="2400" b="1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TH</a:t>
                </a:r>
                <a:r>
                  <a:rPr lang="sk-SK" sz="24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	– technická hodnota 	[€]</a:t>
                </a:r>
                <a:endParaRPr lang="sk-SK" sz="2400" b="1" i="1" kern="100" dirty="0">
                  <a:solidFill>
                    <a:srgbClr val="000000"/>
                  </a:solidFill>
                  <a:effectLst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268288" indent="0" algn="just">
                  <a:lnSpc>
                    <a:spcPct val="134000"/>
                  </a:lnSpc>
                  <a:spcBef>
                    <a:spcPts val="600"/>
                  </a:spcBef>
                  <a:buNone/>
                  <a:tabLst>
                    <a:tab pos="1162050" algn="l"/>
                    <a:tab pos="5475288" algn="l"/>
                  </a:tabLst>
                </a:pPr>
                <a:r>
                  <a:rPr lang="sk-SK" sz="2400" b="1" i="1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TS </a:t>
                </a:r>
                <a:r>
                  <a:rPr lang="sk-SK" sz="2400" kern="100" dirty="0">
                    <a:solidFill>
                      <a:srgbClr val="000000"/>
                    </a:solidFill>
                    <a:effectLst/>
                    <a:ea typeface="MS Mincho" panose="02020609040205080304" pitchFamily="49" charset="-128"/>
                    <a:cs typeface="Times New Roman" panose="02020603050405020304" pitchFamily="18" charset="0"/>
                  </a:rPr>
                  <a:t>	– technický stav	[%]</a:t>
                </a:r>
              </a:p>
              <a:p>
                <a:pPr marL="268288" indent="0" algn="just">
                  <a:lnSpc>
                    <a:spcPct val="134000"/>
                  </a:lnSpc>
                  <a:spcBef>
                    <a:spcPts val="600"/>
                  </a:spcBef>
                  <a:buNone/>
                  <a:tabLst>
                    <a:tab pos="1162050" algn="l"/>
                    <a:tab pos="5475288" algn="l"/>
                  </a:tabLst>
                </a:pPr>
                <a:r>
                  <a:rPr lang="sk-SK" sz="2400" b="1" i="1" kern="100" dirty="0">
                    <a:solidFill>
                      <a:srgbClr val="000000"/>
                    </a:solidFill>
                    <a:effectLst/>
                    <a:highlight>
                      <a:srgbClr val="FFFF00"/>
                    </a:highlight>
                    <a:ea typeface="MS Mincho" panose="02020609040205080304" pitchFamily="49" charset="-128"/>
                    <a:cs typeface="Times New Roman" panose="02020603050405020304" pitchFamily="18" charset="0"/>
                  </a:rPr>
                  <a:t>VH </a:t>
                </a:r>
                <a:r>
                  <a:rPr lang="sk-SK" sz="2400" kern="100" dirty="0">
                    <a:solidFill>
                      <a:srgbClr val="000000"/>
                    </a:solidFill>
                    <a:effectLst/>
                    <a:highlight>
                      <a:srgbClr val="FFFF00"/>
                    </a:highlight>
                    <a:ea typeface="MS Mincho" panose="02020609040205080304" pitchFamily="49" charset="-128"/>
                    <a:cs typeface="Times New Roman" panose="02020603050405020304" pitchFamily="18" charset="0"/>
                  </a:rPr>
                  <a:t>	– východisková hodnota	[€]</a:t>
                </a:r>
                <a:endParaRPr lang="sk-SK" sz="2400" kern="100" dirty="0">
                  <a:solidFill>
                    <a:srgbClr val="000000"/>
                  </a:solidFill>
                  <a:highlight>
                    <a:srgbClr val="FFFF00"/>
                  </a:highlight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4CD62877-F894-D5B8-B465-A81C255B29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3074" y="1683833"/>
                <a:ext cx="9610725" cy="3278460"/>
              </a:xfrm>
              <a:blipFill>
                <a:blip r:embed="rId2"/>
                <a:stretch>
                  <a:fillRect t="-743" b="-278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966" y="0"/>
            <a:ext cx="6636833" cy="872459"/>
          </a:xfrm>
        </p:spPr>
        <p:txBody>
          <a:bodyPr>
            <a:normAutofit fontScale="90000"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Stanovenie všeobecnej hodnoty softvéru</a:t>
            </a:r>
            <a:endParaRPr lang="sk-SK" sz="3200" b="1" dirty="0"/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0F7A4B35-2955-CA80-9844-0105B06CA918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222588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970156"/>
            <a:ext cx="9610725" cy="5464098"/>
          </a:xfrm>
        </p:spPr>
        <p:txBody>
          <a:bodyPr>
            <a:normAutofit/>
          </a:bodyPr>
          <a:lstStyle/>
          <a:p>
            <a:pPr marL="534988" indent="-266700" defTabSz="534988" rt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b="1" dirty="0">
                <a:cs typeface="Times New Roman" panose="02020603050405020304" pitchFamily="18" charset="0"/>
              </a:rPr>
              <a:t>Ž 	– prognózovaná technická životnosť:</a:t>
            </a:r>
          </a:p>
          <a:p>
            <a:pPr marL="268288" indent="0" algn="just">
              <a:lnSpc>
                <a:spcPct val="12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r>
              <a:rPr lang="sk-SK" sz="20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Príloha č. 5 k Vyhláške 492/2004 </a:t>
            </a:r>
            <a:r>
              <a:rPr lang="sk-SK" sz="2000" kern="100" dirty="0" err="1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Z.z</a:t>
            </a:r>
            <a:r>
              <a:rPr lang="sk-SK" sz="20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. o stanovení všeobecnej hodnoty majetku, časť 2.2.8 Iné elektrotechnické zariadenia</a:t>
            </a:r>
          </a:p>
          <a:p>
            <a:pPr marL="534988" indent="-266700" algn="just">
              <a:lnSpc>
                <a:spcPct val="12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endParaRPr lang="sk-SK" sz="2000" kern="1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34988" indent="-266700" algn="just">
              <a:lnSpc>
                <a:spcPct val="12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endParaRPr lang="sk-SK" sz="2000" kern="1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34988" indent="-266700" algn="just">
              <a:lnSpc>
                <a:spcPct val="12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endParaRPr lang="sk-SK" sz="2000" kern="1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34988" indent="-266700" algn="just">
              <a:lnSpc>
                <a:spcPct val="12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endParaRPr lang="sk-SK" sz="2000" kern="1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34988" indent="-266700" algn="just">
              <a:lnSpc>
                <a:spcPct val="12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r>
              <a:rPr lang="sk-SK" sz="20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Ostatný softvér:</a:t>
            </a:r>
          </a:p>
          <a:p>
            <a:pPr marL="534988" indent="-266700" algn="just">
              <a:lnSpc>
                <a:spcPct val="12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20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Pri stanovení všeobecnej hodnoty softvéru sa vezme do úvahy jeho využitie pri činnosti podniku a prínos pri realizovaní jeho aktivít (ako pomôcka môže poslúžiť spôsob zaradenia softvéru do majetku a stanovenie jeho účtovných odpisov)</a:t>
            </a:r>
          </a:p>
          <a:p>
            <a:pPr marL="868363" lvl="1" algn="just">
              <a:lnSpc>
                <a:spcPct val="12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16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Zohľadní sa pevná politika životného cyklu resp. licenčné podmienky</a:t>
            </a:r>
          </a:p>
          <a:p>
            <a:pPr marL="868363" lvl="1" algn="just">
              <a:lnSpc>
                <a:spcPct val="12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16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Zohľadní sa autorom deklarovaná podpora</a:t>
            </a:r>
          </a:p>
          <a:p>
            <a:pPr marL="868363" lvl="1" algn="just">
              <a:lnSpc>
                <a:spcPct val="12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16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Zohľadní sa účel nadobudnutia softvéru</a:t>
            </a:r>
            <a:endParaRPr lang="sk-SK" sz="16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9629" y="0"/>
            <a:ext cx="6514170" cy="872459"/>
          </a:xfrm>
        </p:spPr>
        <p:txBody>
          <a:bodyPr>
            <a:normAutofit fontScale="90000"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Stanovenie všeobecnej hodnoty softvéru</a:t>
            </a:r>
            <a:endParaRPr lang="sk-SK" sz="3200" b="1" dirty="0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162596A2-B448-35E5-01F2-FC6655BD5D41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BD1D16FE-2958-5D3E-8FA9-386D855EE7B6}"/>
              </a:ext>
            </a:extLst>
          </p:cNvPr>
          <p:cNvGrpSpPr>
            <a:grpSpLocks noChangeAspect="1"/>
          </p:cNvGrpSpPr>
          <p:nvPr/>
        </p:nvGrpSpPr>
        <p:grpSpPr>
          <a:xfrm>
            <a:off x="2653917" y="2554177"/>
            <a:ext cx="7187742" cy="1086697"/>
            <a:chOff x="2418837" y="3076526"/>
            <a:chExt cx="7354326" cy="1200458"/>
          </a:xfrm>
        </p:grpSpPr>
        <p:pic>
          <p:nvPicPr>
            <p:cNvPr id="8" name="Obrázok 7">
              <a:extLst>
                <a:ext uri="{FF2B5EF4-FFF2-40B4-BE49-F238E27FC236}">
                  <a16:creationId xmlns:a16="http://schemas.microsoft.com/office/drawing/2014/main" id="{AAF55AF4-1DB6-9E11-8AFF-E76D77FB78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33126" y="3076526"/>
              <a:ext cx="7325747" cy="704948"/>
            </a:xfrm>
            <a:prstGeom prst="rect">
              <a:avLst/>
            </a:prstGeom>
          </p:spPr>
        </p:pic>
        <p:pic>
          <p:nvPicPr>
            <p:cNvPr id="9" name="Obrázok 8">
              <a:extLst>
                <a:ext uri="{FF2B5EF4-FFF2-40B4-BE49-F238E27FC236}">
                  <a16:creationId xmlns:a16="http://schemas.microsoft.com/office/drawing/2014/main" id="{BED9CD08-5295-2629-2583-2A74FC210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18837" y="3914983"/>
              <a:ext cx="7354326" cy="3620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106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148576"/>
            <a:ext cx="9610725" cy="5040352"/>
          </a:xfrm>
        </p:spPr>
        <p:txBody>
          <a:bodyPr>
            <a:normAutofit fontScale="77500" lnSpcReduction="20000"/>
          </a:bodyPr>
          <a:lstStyle/>
          <a:p>
            <a:pPr marL="268288" indent="0" defTabSz="1081088" rtl="0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3100" b="1" dirty="0">
                <a:cs typeface="Times New Roman" panose="02020603050405020304" pitchFamily="18" charset="0"/>
              </a:rPr>
              <a:t>VH – východisková hodnota:</a:t>
            </a:r>
          </a:p>
          <a:p>
            <a:pPr marL="268288" indent="0" algn="just">
              <a:lnSpc>
                <a:spcPct val="13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r>
              <a:rPr lang="sk-SK" sz="26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Východisková hodnota (VH) – cena zariadenia, za akú je možné obstarať hodnotené zariadenie alebo zariadenie s rovnakými alebo porovnateľnými technickými parametrami a úžitkovými vlastnosťami k rozhodujúcemu dátumu v mieste používania zariadenia</a:t>
            </a: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endParaRPr lang="sk-SK" sz="2600" kern="1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buNone/>
              <a:tabLst>
                <a:tab pos="1169988" algn="l"/>
                <a:tab pos="5475288" algn="l"/>
              </a:tabLst>
            </a:pPr>
            <a:r>
              <a:rPr lang="sk-SK" sz="26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Východiskovú hodnotu je možné stanoviť ako:</a:t>
            </a: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24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aritmetický priemer predajných cien od (spravidla ) troch rôznych dodávateľov v prípade bežných, na trhu voľne dostupných produktov</a:t>
            </a: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24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cenníková predajná cena v prípade unikátnych, autorom distribuovaných softvérových produktov</a:t>
            </a: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2400" kern="100" dirty="0">
                <a:solidFill>
                  <a:srgbClr val="000000"/>
                </a:solidFill>
                <a:highlight>
                  <a:srgbClr val="FFFF00"/>
                </a:highlight>
                <a:ea typeface="MS Mincho" panose="02020609040205080304" pitchFamily="49" charset="-128"/>
                <a:cs typeface="Times New Roman" panose="02020603050405020304" pitchFamily="18" charset="0"/>
              </a:rPr>
              <a:t>nákladmi obstarania v prípade softvérových produktov vytvorených vlastnou činnosťou</a:t>
            </a: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2400" kern="100" dirty="0">
                <a:solidFill>
                  <a:srgbClr val="000000"/>
                </a:solidFill>
                <a:highlight>
                  <a:srgbClr val="FFFF00"/>
                </a:highlight>
                <a:ea typeface="MS Mincho" panose="02020609040205080304" pitchFamily="49" charset="-128"/>
                <a:cs typeface="Times New Roman" panose="02020603050405020304" pitchFamily="18" charset="0"/>
              </a:rPr>
              <a:t>nákladmi obstarania v prípade softvérových produktov vytvorených na zákazku</a:t>
            </a:r>
          </a:p>
          <a:p>
            <a:pPr marL="534988" indent="-266700" algn="just">
              <a:lnSpc>
                <a:spcPct val="134000"/>
              </a:lnSpc>
              <a:spcBef>
                <a:spcPts val="0"/>
              </a:spcBef>
              <a:tabLst>
                <a:tab pos="1169988" algn="l"/>
                <a:tab pos="5475288" algn="l"/>
              </a:tabLst>
            </a:pPr>
            <a:r>
              <a:rPr lang="sk-SK" sz="2400" kern="1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kalkuláciou / porovnaním so softvérovým produktom s porovnateľnými parametrami a úžitkovými vlastnosťami ?????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234" y="0"/>
            <a:ext cx="6469565" cy="872459"/>
          </a:xfrm>
        </p:spPr>
        <p:txBody>
          <a:bodyPr>
            <a:normAutofit fontScale="90000"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Stanovenie všeobecnej hodnoty softvéru</a:t>
            </a:r>
            <a:endParaRPr lang="sk-SK" sz="3200" b="1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79F14A60-6360-E1F9-091A-E75583A1D223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279053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430594"/>
            <a:ext cx="9610725" cy="4345738"/>
          </a:xfrm>
        </p:spPr>
        <p:txBody>
          <a:bodyPr>
            <a:normAutofit/>
          </a:bodyPr>
          <a:lstStyle/>
          <a:p>
            <a:pPr marL="0" indent="0" algn="just" defTabSz="354013">
              <a:lnSpc>
                <a:spcPct val="113000"/>
              </a:lnSpc>
              <a:spcBef>
                <a:spcPts val="0"/>
              </a:spcBef>
              <a:buNone/>
            </a:pPr>
            <a:r>
              <a:rPr lang="sk-SK" sz="1900" i="1" dirty="0"/>
              <a:t>Zadanie:</a:t>
            </a:r>
          </a:p>
          <a:p>
            <a:pPr marL="0" indent="0" algn="just" defTabSz="354013">
              <a:lnSpc>
                <a:spcPct val="113000"/>
              </a:lnSpc>
              <a:spcBef>
                <a:spcPts val="0"/>
              </a:spcBef>
              <a:buNone/>
            </a:pPr>
            <a:endParaRPr lang="sk-SK" sz="1900" dirty="0"/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zákaznícky softvér vytvorený pre zber a vyhodnotenie dát výskumnej činnosti v trvaní 2 roky</a:t>
            </a:r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obstarávacia hodnota softvéru 654 736,12 € </a:t>
            </a:r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zaradený do používania 01.04.2020</a:t>
            </a:r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stanoviť všeobecnú hodnotu ku dňu ukončenia výskumnej činnosti, k 31.03.2022</a:t>
            </a:r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sk-SK" sz="1900" dirty="0"/>
              <a:t>Softvérový produktu bol vyvinutý, zrealizovaný a nasadený za účelom zberu získaných dát, ich spracovanie a vykonanie štatistickej analýzy výsledkov a ich vyhodnotenia. Softvér bol používaný v stave v akom bol zaradený výlučne pre účely projektu, pre ktorý bol navrhnutý, avšak v ňom zaznamenané dáta poskytujú zdroj informácií aj po období ich spracovania.  Tieto dáta môžu byť použité pre potreby ich overenia, vyhotovenia iných štatistických reportov, resp. ako zdroj iných, príbuzných štúdií.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64" y="0"/>
            <a:ext cx="7116336" cy="872459"/>
          </a:xfrm>
        </p:spPr>
        <p:txBody>
          <a:bodyPr>
            <a:normAutofit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Príklad stanovenie </a:t>
            </a:r>
            <a:r>
              <a:rPr lang="sk-SK" sz="3200" b="1" dirty="0" err="1">
                <a:effectLst>
                  <a:glow>
                    <a:schemeClr val="accent1"/>
                  </a:glow>
                </a:effectLst>
              </a:rPr>
              <a:t>VšH</a:t>
            </a:r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 softvéru</a:t>
            </a:r>
            <a:endParaRPr lang="sk-SK" sz="3200" b="1" dirty="0"/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D021861-A0C6-E058-60F9-224019F73EE3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</p:spTree>
    <p:extLst>
      <p:ext uri="{BB962C8B-B14F-4D97-AF65-F5344CB8AC3E}">
        <p14:creationId xmlns:p14="http://schemas.microsoft.com/office/powerpoint/2010/main" val="2945900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D62877-F894-D5B8-B465-A81C255B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4" y="1430594"/>
            <a:ext cx="9610725" cy="5206180"/>
          </a:xfrm>
        </p:spPr>
        <p:txBody>
          <a:bodyPr>
            <a:normAutofit/>
          </a:bodyPr>
          <a:lstStyle/>
          <a:p>
            <a:pPr marL="0" indent="0" algn="just" defTabSz="354013">
              <a:lnSpc>
                <a:spcPct val="113000"/>
              </a:lnSpc>
              <a:spcBef>
                <a:spcPts val="0"/>
              </a:spcBef>
              <a:buNone/>
            </a:pPr>
            <a:r>
              <a:rPr lang="sk-SK" sz="1900" i="1" dirty="0"/>
              <a:t>Východisková hodnota:</a:t>
            </a:r>
          </a:p>
          <a:p>
            <a:pPr marL="0" indent="0" algn="just" defTabSz="354013">
              <a:lnSpc>
                <a:spcPct val="113000"/>
              </a:lnSpc>
              <a:spcBef>
                <a:spcPts val="0"/>
              </a:spcBef>
              <a:buNone/>
            </a:pPr>
            <a:endParaRPr lang="sk-SK" sz="1900" dirty="0"/>
          </a:p>
          <a:p>
            <a:pPr marL="357188" indent="-357188" algn="just" defTabSz="354013">
              <a:lnSpc>
                <a:spcPct val="113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sk-SK" sz="19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24FE93C-F351-0780-A216-6EBD8F2444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743075" cy="7239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9FE94912-5326-1B2A-D766-47ACE6EEC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64" y="0"/>
            <a:ext cx="7116336" cy="872459"/>
          </a:xfrm>
        </p:spPr>
        <p:txBody>
          <a:bodyPr>
            <a:normAutofit/>
          </a:bodyPr>
          <a:lstStyle/>
          <a:p>
            <a:pPr algn="r"/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Príklad stanovenie </a:t>
            </a:r>
            <a:r>
              <a:rPr lang="sk-SK" sz="3200" b="1" dirty="0" err="1">
                <a:effectLst>
                  <a:glow>
                    <a:schemeClr val="accent1"/>
                  </a:glow>
                </a:effectLst>
              </a:rPr>
              <a:t>VšH</a:t>
            </a:r>
            <a:r>
              <a:rPr lang="sk-SK" sz="3200" b="1" dirty="0">
                <a:effectLst>
                  <a:glow>
                    <a:schemeClr val="accent1"/>
                  </a:glow>
                </a:effectLst>
              </a:rPr>
              <a:t> softvéru</a:t>
            </a:r>
            <a:endParaRPr lang="sk-SK" sz="3200" b="1" dirty="0"/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D021861-A0C6-E058-60F9-224019F73EE3}"/>
              </a:ext>
            </a:extLst>
          </p:cNvPr>
          <p:cNvSpPr/>
          <p:nvPr/>
        </p:nvSpPr>
        <p:spPr>
          <a:xfrm>
            <a:off x="0" y="6519446"/>
            <a:ext cx="181011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Znalecký ústav STU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1BFC7608-4BBF-36DD-1DB8-81966A629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45554" y="1956879"/>
            <a:ext cx="7808245" cy="415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4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1398</Words>
  <Application>Microsoft Office PowerPoint</Application>
  <PresentationFormat>Širokouhlá</PresentationFormat>
  <Paragraphs>199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8" baseType="lpstr">
      <vt:lpstr>MS Mincho</vt:lpstr>
      <vt:lpstr>Arial</vt:lpstr>
      <vt:lpstr>Calibri</vt:lpstr>
      <vt:lpstr>Calibri Light</vt:lpstr>
      <vt:lpstr>Cambria Math</vt:lpstr>
      <vt:lpstr>Times New Roman</vt:lpstr>
      <vt:lpstr>Wingdings</vt:lpstr>
      <vt:lpstr>Motív Office</vt:lpstr>
      <vt:lpstr>Stanovenie všeobecnej hodnoty softvéru</vt:lpstr>
      <vt:lpstr>Softvér – základná definícia</vt:lpstr>
      <vt:lpstr>Stanovenie všeobecnej hodnoty softvéru</vt:lpstr>
      <vt:lpstr>Stanovenie všeobecnej hodnoty softvéru</vt:lpstr>
      <vt:lpstr>Stanovenie všeobecnej hodnoty softvéru</vt:lpstr>
      <vt:lpstr>Stanovenie všeobecnej hodnoty softvéru</vt:lpstr>
      <vt:lpstr>Stanovenie všeobecnej hodnoty softvéru</vt:lpstr>
      <vt:lpstr>Príklad stanovenie VšH softvéru</vt:lpstr>
      <vt:lpstr>Príklad stanovenie VšH softvéru</vt:lpstr>
      <vt:lpstr>Príklad stanovenie VšH softvéru</vt:lpstr>
      <vt:lpstr>Príklad stanovenie VšH softvéru</vt:lpstr>
      <vt:lpstr>Príklad posúdenia opakujúcich sa činností</vt:lpstr>
      <vt:lpstr>Príklad posúdenia opakujúcich sa činností</vt:lpstr>
      <vt:lpstr>Príklad posúdenia opakujúcich sa činností</vt:lpstr>
      <vt:lpstr>Príklad posúdenia opakujúcich sa činností</vt:lpstr>
      <vt:lpstr>Príklad posúdenia opakujúcich sa činnosti</vt:lpstr>
      <vt:lpstr>Príklad posúdenia opakujúcich sa činnosti</vt:lpstr>
      <vt:lpstr>Príklad posúdenia opakujúcich sa činnosti</vt:lpstr>
      <vt:lpstr>Príklad posúdenia opakujúcich sa činnosti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Paholik</dc:creator>
  <cp:lastModifiedBy>Any</cp:lastModifiedBy>
  <cp:revision>25</cp:revision>
  <dcterms:created xsi:type="dcterms:W3CDTF">2024-06-03T10:47:40Z</dcterms:created>
  <dcterms:modified xsi:type="dcterms:W3CDTF">2024-06-05T06:45:55Z</dcterms:modified>
</cp:coreProperties>
</file>