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4D60B-229F-132E-9A25-C541603AB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5F095B-C4E0-D2C2-F132-38F2D1BA4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151DA3E-67B1-933B-8189-74D6BFAA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D53282-641A-6482-88C5-833259AE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B4FFA7B-139E-F35E-25A3-B16A3F5A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34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78DC2-610B-EF32-A0ED-9AA1622B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68ADC02-D994-C3FD-8F51-6E2117AF0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D39E370-4A4E-7E62-B339-37CAD674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3386000-7B6C-06F6-89A3-EA562E1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C06701D-B841-DDD0-BBAA-EDC776A3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4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269AC2B-B983-3986-BF3A-E38A22480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DFFC401-1E13-49C3-36F3-F220005E0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840A95-1CA4-2DA9-6DA0-03292813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B98ED0-9343-70E5-AAE1-8453ACD6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21EBB89-9DDE-6F33-28E5-F9AC004C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6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F2263-EF7F-2AF3-0C2F-D4C58D0F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F79F43-F15F-B259-F440-78B2F1224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733038-D4FA-8CA9-A6AD-5E92917A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39F052A-F397-6452-DA67-BBE1863D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780AB6-FE38-BC7F-6A9B-96DA08A1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3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44D1A-C453-8DAB-F466-838EBCE0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72158-89BC-14C4-ED2F-E7F8BF03C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5B1145-2EC8-B945-5C5D-CD03F5C8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195F687-3202-5C5F-5EFA-7F68FD1C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EEB271-DA3A-3D93-1A8A-49CD7DA1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9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C252F-3CB0-B590-0FCD-D49A181B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18B52D-09A5-F8A6-3D7D-EA85A477E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328E10-D056-F4EE-7ACA-3A2CE239B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696717-3ADA-E02D-1AA4-DB3CF1FA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EAFDBBE-EE8A-4FF8-AD80-28BB18EE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92E1E0-3093-7B67-3685-8949770E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22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1FA2C-2B07-E86A-6590-7E15C1CA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37AACA-2580-F425-4A5A-8A96F4C1D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ACFFB7B-4E54-AA71-C213-6E04AAF40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95ECD5-1543-7558-58B4-A69DDE5A7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5C3A2AC-53A1-643C-4707-94DE3173A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545BE5D-E8D8-49D3-E9DD-E70C6B9F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2A307B9-6933-ECA7-F6A7-9ADC113E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530BE01-5E2D-A442-54A7-2A317C68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24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590A3-6590-9665-0C1D-B081AC88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FE6E1F5-7557-55E8-7915-F5EB4871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96BC228-8416-E202-4AEF-B052E568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7DD5451-0791-9BF4-40BE-F648D28C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2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295741C-256A-2E9E-A5BF-1817C4E5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A96B689-17EE-A74F-5D5C-08D3FCC6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638016C-EBE5-5EDD-3B95-830AEE27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15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91AED-F150-AD49-CAF2-15DD9119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ADB1DF-EB0F-9892-C9ED-499042A5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EF1A41-788B-F30D-F40F-F75EF2DC9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D5005C-0DA8-8BB7-3947-15C223D2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5D7A319-875A-9214-A99D-81A2A7EC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1BF26D4-919E-B5C8-4639-60A84381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160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4D805-F72A-2EF7-2371-ED54AC88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B94DCDD-B394-EC16-3483-F3458CDB3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F16F80-D4EE-EA51-42C3-CE716C291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466C9A6-CAEF-9332-EB46-F1FC678B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942C62-59A8-F7A6-D6F1-2A7FDC71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2DB844D-07C6-230F-8D55-20929972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97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A398429-5218-53E6-A4FF-A688C48F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52551B-AD79-ECC7-890B-923AA043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AA123E-C237-54BF-59F1-CF6CF43A8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C88D-A45A-4941-B7C8-D337E512EA2A}" type="datetimeFigureOut">
              <a:rPr lang="sk-SK" smtClean="0"/>
              <a:t>03.06.2024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7DAB99-3A41-376B-99BA-31AC567B0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B68B0D-A3B3-FE8C-7E69-EFDA59DCD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825C-EFE5-41A2-81DD-CB338A98462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72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2BAD5-EB00-742F-395D-4249FA74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>
              <a:schemeClr val="accent1"/>
            </a:glow>
            <a:softEdge rad="0"/>
          </a:effectLst>
        </p:spPr>
        <p:txBody>
          <a:bodyPr/>
          <a:lstStyle/>
          <a:p>
            <a:r>
              <a:rPr lang="sk-SK" b="1" dirty="0">
                <a:latin typeface="+mn-lt"/>
              </a:rPr>
              <a:t>Znalecký ústav STU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F124D0-58CD-A7CA-66D8-3F1473760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/>
              <a:t>Správa o činnosti za roky 2023/2024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243881A-CF82-5549-3FC7-7C8BD7F6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98" y="0"/>
            <a:ext cx="7209502" cy="872459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b="1" dirty="0"/>
              <a:t>Spolupráca v rámci posudzovaných problematík 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EF3801-FE75-2339-80FF-124D5691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710813"/>
            <a:ext cx="9610725" cy="44661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Široké portfólio technických úloh ktoré Znalecký ústav STU spracovával a posudzoval, si vyžadoval intenzívnu kooperáciu nielen v rámci vnútorných štruktúr Slovenskej technickej univerzity, ale aj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participáciu kolegov z externého prostredia, znalcov a špecialistov na posudzovanú problematiku.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potrebné zdôrazniť, že ich prínos, vzhľadom na ich špecializáciu, schopnosti a vedomosti, bol pre spracovanie takýchto úkonov nesmierne prospešný a neoceniteľný, pričom by sme im chceli aj touto cestou poďakovať. </a:t>
            </a:r>
          </a:p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Kladené požiadavky sú zamerané nielen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schopnosť Znaleckého ústavu, ale je najmä na jeho povinnosť vyriešiť, resp. podať stanovisko v akejkoľvek problematike spadajúcej do odboru v ktorom je zapísaný, a to akýmkoľvek legálnym spôsobom.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2F1A39C3-F930-2DB1-ADF3-CF792012FD8D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249327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98" y="0"/>
            <a:ext cx="7209502" cy="872459"/>
          </a:xfrm>
        </p:spPr>
        <p:txBody>
          <a:bodyPr>
            <a:normAutofit fontScale="90000"/>
          </a:bodyPr>
          <a:lstStyle/>
          <a:p>
            <a:pPr algn="r"/>
            <a:r>
              <a:rPr lang="sk-SK" sz="3200" b="1" dirty="0"/>
              <a:t>Certifikát manažérskej kvality ISO 9001:2015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EF3801-FE75-2339-80FF-124D5691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5" y="1333766"/>
            <a:ext cx="5483635" cy="44661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Znalecký ústav STU úspešne absolvoval audit systému manažérstva kvality a na ktorý mu bol vydaný dňa 09.12.2020 Certifikát potvrdzujúci, že Znalecký ústav STU v Bratislave má zavedený a udržiavaný systém manažérstva kvality ISO 9001:2015 v rozsahu činností: Znalecká činnosť v odboroch Ekonomika a riadenie podnikov, Stavebníctvo a  Elektrotechnika.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D7F781E5-B207-B637-A707-B02695E90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87" t="24641" r="46422" b="17743"/>
          <a:stretch/>
        </p:blipFill>
        <p:spPr bwMode="auto">
          <a:xfrm>
            <a:off x="7820691" y="1333766"/>
            <a:ext cx="3533109" cy="4843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9A66013C-96F2-801C-AAE0-5DD986F3BB54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152132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98" y="0"/>
            <a:ext cx="720950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Zámery Znaleckého ústavu STU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EF3801-FE75-2339-80FF-124D5691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710813"/>
            <a:ext cx="9610725" cy="42475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nadchádzajúcom období sa Znalecký ústav STU pripravuje na výchovu a vzdelávanie znalcov novo vzniknutého odvetvia 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„Kybernetická bezpečnosť“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kde sme v súčinnosti s odborom dohľadu znaleckej činnosti Ministerstva spravodlivosti Slovenskej republiky vypracovali študijnú osnovu špecializovaného vzdelávania v tomto odvetví. </a:t>
            </a:r>
          </a:p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Aktuálne, v spolupráci s Ministerstvom spravodlivosti Slovenskej republiky, sa spoločnými silami sa snažíme o to, aby sme vytvorili podmienky a pomohli nielen už zapísaným znalcom odboru elektrotechnika, ale aj novým uchádzačom o zápis, splniť všetky kritériá pre ich zápis do zoznamu znalcov, tlmočníkov a prekladateľov, v odbore Elektrotechnika, odvetvie Kybernetická bezpečnosť.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CE610F2-D761-E7BF-7702-9FC7A9728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252" y="4954686"/>
            <a:ext cx="1767347" cy="1490359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AD9DA236-64B5-16FD-A91E-01467E230F87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305157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98" y="0"/>
            <a:ext cx="720950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Prísľub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EF3801-FE75-2339-80FF-124D5691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710813"/>
            <a:ext cx="9610725" cy="424753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Veríme, že Znalecký ústav Slovenskej technickej univerzity v Bratislave je silnou súčasťou a zároveň dôležitým doplnkom práce FEI STU v Bratislave, kde svojou činnosťou prispieva k naplneniu cieľov fakulty v prostredí vysokoškolského vzdelávania, ako aj cieľov a nárokov ktoré sú na ústav kladené zo strany Ministerstva spravodlivosti SR, ako orgánu dohľadu nad znaleckou činnosťou.</a:t>
            </a:r>
          </a:p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endParaRPr lang="sk-S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kolektív Znaleckého ústavu STU v Bratislave, pod vedením</a:t>
            </a:r>
          </a:p>
          <a:p>
            <a:pPr marL="0" indent="0" algn="r">
              <a:lnSpc>
                <a:spcPct val="114000"/>
              </a:lnSpc>
              <a:spcBef>
                <a:spcPts val="1200"/>
              </a:spcBef>
              <a:buNone/>
            </a:pPr>
            <a:r>
              <a:rPr lang="sk-SK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Ing. Františka Janíčka, PhD. 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FA1EE745-D16F-A518-81F7-F10644143929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132075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E2A3A-2351-CFE6-FF88-A00E8BB1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>
                <a:effectLst>
                  <a:glow>
                    <a:schemeClr val="accent1"/>
                  </a:glow>
                  <a:outerShdw dist="50800" sx="1000" sy="1000" algn="ctr" rotWithShape="0">
                    <a:schemeClr val="bg2">
                      <a:lumMod val="75000"/>
                    </a:schemeClr>
                  </a:outerShdw>
                </a:effectLst>
              </a:rPr>
              <a:t>Kto sme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2182761"/>
            <a:ext cx="9610725" cy="39942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sk-SK" sz="2000" dirty="0"/>
              <a:t>Znalecký ústav STU v Bratislave je špecializovaným vedeckým a odborným pracoviskom, ktoré plní funkciu rezortného a metodického centra Ministerstva spravodlivosti Slovenskej republiky (MS SR) v odboroch Stavebníctvo, Ekonomika a riadenie podnikov a Elektrotechnika.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sk-SK" sz="2000" dirty="0"/>
              <a:t>Osobitný štatút znaleckého ústavu v hierarchii znaleckej činnosti stanovuje, že znalecký ústav je automaticky zapísaný vo všetkých odvetviach odboru, v ktorom je zapísaný, a teda je oprávnený realizovať znalecké úkony vo všetkých odvetviach daného odboru.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8897E69-C964-7D3C-1CDE-273B3277DF6E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206355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224116"/>
            <a:ext cx="9610725" cy="53389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Postavenie, činnosť a pôsobenie znaleckých ústavov upravuje zákon č. 382/2004 Z. z. o znalcoch, tlmočníkoch a prekladateľoch a o zmene a doplnení niektorých zákonov, ktorý v §19 vymedzuje funkciu znaleckých ústavov nasledovným spôsobom: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arenBoth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Znalecký ústav ako právnická osoba je špecializované vedecké a odborné pracovisko, ktoré plní funkciu rezortného a metodického centra v odbore znaleckej činnosti zapísanom v zozname. Znalecký ústav vykonáva znaleckú činnosť najmä vo zvlášť obťažných prípadoch vyžadujúcich osobitné vedecké posúdenie.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rabicParenBoth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Znalecký ústav najmä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zabezpečuje odborné minimum a špecializované vzdelávanie v príslušnom odbore v rozsahu a obsahu určenom ministerstvom,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poskytuje ministerstvu súčinnosť pri vykonávaní odbornej skúšky pre znalcov, overovaní odbornej spôsobilosti znalcov, kontrolnej činnosti, vzdelávacej činnosti, metodickej činnosti a konzultačnej činnosti.</a:t>
            </a:r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6E0502D-12BC-F866-017E-6929CD23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>
                <a:effectLst>
                  <a:glow>
                    <a:schemeClr val="accent1"/>
                  </a:glow>
                </a:effectLst>
              </a:rPr>
              <a:t>Kto sme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89BA3B27-D682-0CD0-CC91-16CC2F880A3A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90904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076632"/>
            <a:ext cx="9610725" cy="5560141"/>
          </a:xfrm>
        </p:spPr>
        <p:txBody>
          <a:bodyPr>
            <a:normAutofit fontScale="92500" lnSpcReduction="20000"/>
          </a:bodyPr>
          <a:lstStyle/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400" dirty="0"/>
              <a:t>Medzi hlavné činnosti Znaleckého ústavu STU patrí: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výkon znaleckej činnosti v odvetviach znaleckých odborov v ktorých je zapísaný, a to najmä vo zvlášť </a:t>
            </a:r>
            <a:r>
              <a:rPr lang="sk-SK" sz="2000" dirty="0" err="1"/>
              <a:t>obtiažnych</a:t>
            </a:r>
            <a:r>
              <a:rPr lang="sk-SK" sz="2000" dirty="0"/>
              <a:t> prípadoch, vyžadujúcich osobitné vedecké posúdenie, 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výkon znaleckej činnosti v prípadoch ak sú závery znalcov v zrejmom rozpore s odbornými a vedeckými poznatkami v príslušnom odbore a odvetví výkonu znaleckej činnosti v ktorých je STU ako ústav zapísaný v zozname znalcov, tlmočníkov a prekladateľov (ďalej len „zoznam znalcov“)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vzdelávanie uchádzačov o zápis do zoznamu znalcov v rámci špecializovaného vzdelávania alebo odborného minima znalcov,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permanentné vzdelávanie znalcov zapísaných v zozname znalcov,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organizovanie konferencií a odborných seminárov pre znalcov,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publikačná činnosť v oblasti znaleckej činnosti,</a:t>
            </a:r>
          </a:p>
          <a:p>
            <a:pPr marL="354013" indent="-354013" algn="just" defTabSz="354013">
              <a:lnSpc>
                <a:spcPct val="134000"/>
              </a:lnSpc>
              <a:spcBef>
                <a:spcPts val="0"/>
              </a:spcBef>
              <a:buNone/>
            </a:pPr>
            <a:r>
              <a:rPr lang="sk-SK" sz="2000" dirty="0"/>
              <a:t>•	poskytovanie súčinnosti MS SR pri vykonávaní odbornej skúšky pre znalcov, overovaní odbornej spôsobilosti znalcov, kontrolnej činnosti, vzdelávacej činnosti, metodickej činnosti a konzultačnej činnosti.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068CF49-81C8-A532-9C8B-FED57872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Znalecká činnosť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CE14D09A-C328-79FF-BC3F-B6FBDA759D44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101763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061884"/>
            <a:ext cx="9610725" cy="5574890"/>
          </a:xfrm>
        </p:spPr>
        <p:txBody>
          <a:bodyPr>
            <a:normAutofit lnSpcReduction="10000"/>
          </a:bodyPr>
          <a:lstStyle/>
          <a:p>
            <a:pPr marL="0" indent="0" algn="just" defTabSz="354013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200" dirty="0"/>
              <a:t>Znalecký ústav STU v Bratislave, sa v odbore Elektrotechnika podieľal na znaleckej činnosti nielen formou metodických centra, ale aj priamou realizáciou znaleckých úkonov v oblastiach: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Posudzovanie priemyselných aplikácií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Posudzovanie projektov elektrotechnického zamerania súvisiacich s nasadzovaním nových technológií do praxe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Posudzovanie softvérových produktov, najmä z pohľadu ich všeobecnej hodnoty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Analýza zariadení informačno-komunikačných technológií, extrakcia a analýza dát z týchto zariadení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Participácia na cenotvorbe v sieťových odvetviach súvisiacich s elektrotechnikou, posudzovanie správania sa subjektov v historickom kontexte a ich vplyv na vnútorný trh 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Tvorba metodiky znaleckej činnosti</a:t>
            </a:r>
          </a:p>
          <a:p>
            <a:pPr marL="354013" indent="-354013" algn="just" defTabSz="354013">
              <a:lnSpc>
                <a:spcPct val="114000"/>
              </a:lnSpc>
              <a:spcBef>
                <a:spcPts val="600"/>
              </a:spcBef>
            </a:pPr>
            <a:r>
              <a:rPr lang="sk-SK" sz="1900" dirty="0"/>
              <a:t>Koordinácia znalcov pri posudzovaní technických systémov zasahujúcich do odlišných znaleckých odborov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Znalecká činnosť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0F7A4B35-2955-CA80-9844-0105B06CA918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222588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445342"/>
            <a:ext cx="9610725" cy="5191432"/>
          </a:xfrm>
        </p:spPr>
        <p:txBody>
          <a:bodyPr>
            <a:normAutofit/>
          </a:bodyPr>
          <a:lstStyle/>
          <a:p>
            <a:pPr marL="0" indent="0" algn="just" defTabSz="354013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200" dirty="0"/>
              <a:t>V uplynulom období boli vypracované znalecké posudky a odborné stanoviská v odbore elektrotechnika:</a:t>
            </a:r>
          </a:p>
          <a:p>
            <a:pPr marL="0" indent="0" algn="just" defTabSz="354013">
              <a:lnSpc>
                <a:spcPct val="114000"/>
              </a:lnSpc>
              <a:spcBef>
                <a:spcPts val="600"/>
              </a:spcBef>
              <a:buNone/>
            </a:pPr>
            <a:endParaRPr lang="sk-SK" sz="1900" dirty="0"/>
          </a:p>
          <a:p>
            <a:pPr marL="0" indent="0" algn="just" defTabSz="354013">
              <a:lnSpc>
                <a:spcPct val="114000"/>
              </a:lnSpc>
              <a:spcBef>
                <a:spcPts val="600"/>
              </a:spcBef>
              <a:buNone/>
            </a:pPr>
            <a:endParaRPr lang="sk-SK" sz="19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Znalecká činnosť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E5BC3016-4EF9-36C6-7208-7759138ED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1821"/>
              </p:ext>
            </p:extLst>
          </p:nvPr>
        </p:nvGraphicFramePr>
        <p:xfrm>
          <a:off x="1743074" y="2757948"/>
          <a:ext cx="9610725" cy="2359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575">
                  <a:extLst>
                    <a:ext uri="{9D8B030D-6E8A-4147-A177-3AD203B41FA5}">
                      <a16:colId xmlns:a16="http://schemas.microsoft.com/office/drawing/2014/main" val="3287709786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2659262208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130923318"/>
                    </a:ext>
                  </a:extLst>
                </a:gridCol>
              </a:tblGrid>
              <a:tr h="78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kern="100" dirty="0">
                          <a:effectLst/>
                        </a:rPr>
                        <a:t>Rok</a:t>
                      </a:r>
                      <a:endParaRPr lang="sk-SK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kern="100" dirty="0">
                          <a:effectLst/>
                        </a:rPr>
                        <a:t>Znalecký posudok</a:t>
                      </a:r>
                      <a:endParaRPr lang="sk-SK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kern="100" dirty="0">
                          <a:effectLst/>
                        </a:rPr>
                        <a:t>Odborné stanovisko</a:t>
                      </a:r>
                      <a:endParaRPr lang="sk-SK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3310254"/>
                  </a:ext>
                </a:extLst>
              </a:tr>
              <a:tr h="78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kern="100" dirty="0">
                          <a:effectLst/>
                        </a:rPr>
                        <a:t>2023</a:t>
                      </a:r>
                      <a:endParaRPr lang="sk-SK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kern="100" dirty="0">
                          <a:effectLst/>
                        </a:rPr>
                        <a:t>24</a:t>
                      </a:r>
                      <a:endParaRPr lang="sk-SK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kern="100" dirty="0">
                          <a:effectLst/>
                        </a:rPr>
                        <a:t>5</a:t>
                      </a:r>
                      <a:endParaRPr lang="sk-SK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67654760"/>
                  </a:ext>
                </a:extLst>
              </a:tr>
              <a:tr h="78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kern="100" dirty="0">
                          <a:effectLst/>
                        </a:rPr>
                        <a:t>2024</a:t>
                      </a:r>
                      <a:endParaRPr lang="sk-SK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kern="100" dirty="0">
                          <a:effectLst/>
                        </a:rPr>
                        <a:t>12</a:t>
                      </a:r>
                      <a:endParaRPr lang="sk-SK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kern="100" dirty="0">
                          <a:effectLst/>
                        </a:rPr>
                        <a:t>2</a:t>
                      </a:r>
                      <a:endParaRPr lang="sk-SK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68325334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162596A2-B448-35E5-01F2-FC6655BD5D41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163106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872459"/>
            <a:ext cx="9610725" cy="5574890"/>
          </a:xfrm>
        </p:spPr>
        <p:txBody>
          <a:bodyPr>
            <a:normAutofit fontScale="85000" lnSpcReduction="10000"/>
          </a:bodyPr>
          <a:lstStyle/>
          <a:p>
            <a:pPr marL="0" indent="0" algn="just" defTabSz="354013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dirty="0"/>
              <a:t>a ktorých predmetom boli najmä:</a:t>
            </a:r>
            <a:endParaRPr lang="sk-SK" sz="2200" dirty="0"/>
          </a:p>
          <a:p>
            <a:pPr marL="342900" lvl="0" indent="-342900" algn="just">
              <a:lnSpc>
                <a:spcPct val="13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úkony pre orgány činné v trestnom konaní spojené s prelamovaním bezpečnostných prvkov mobilných telefónov, vyťažovaním a spracovaním dát z mobilných telefónov, počítačov a iných zariadení informačno-komunikačných technológií,</a:t>
            </a:r>
          </a:p>
          <a:p>
            <a:pPr marL="342900" lvl="0" indent="-342900" algn="just">
              <a:lnSpc>
                <a:spcPct val="13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úkony spojené s posudzované projektov zaoberajúcich sa inovatívnymi technológiami operačných programov a financovaných z fondov EU, kde bolo potrebné potvrdiť resp. vyvrátiť dosiahnutie cieľov posudzovaných zámerov, resp. už zhotovených, ale z rôznych dôvodov nefunkčných prototypov,</a:t>
            </a:r>
          </a:p>
          <a:p>
            <a:pPr marL="342900" lvl="0" indent="-342900" algn="just">
              <a:lnSpc>
                <a:spcPct val="13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úkony realizované v súdnom konaní, predmetom ktorých bolo stanovenie všeobecnej hodnoty robustných informačných systémov štátnych inštitúcií a kde bolo potrebné úkony nielen vypracovať, ale najmä obhájiť a potvrdiť ich závery priamo na súdnom pojednávaní,</a:t>
            </a:r>
          </a:p>
          <a:p>
            <a:pPr marL="342900" lvl="0" indent="-342900" algn="just">
              <a:lnSpc>
                <a:spcPct val="134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sk-S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 v sporoch medzi inštitúciami podliehajúcimi zákonu o verejnom obstarávaní a úradmi majúcimi dohľad nad procesom verejného obstarávania, rozpracovanie a rozanalyzovanie posudzovanej problematiky technického charakteru s ohľadom na účel a predmet konania. Poväčšine sa v týchto prípadoch jednalo o obstarávanie informačných systémov inštitúcií ako Úrad verejného zdravotníctva, Slovenské elektrárne, Národná diaľničná spoločnosť, Železnice Slovenskej republiky, ...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Znalecká činnosť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79F14A60-6360-E1F9-091A-E75583A1D223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279053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D62877-F894-D5B8-B465-A81C255B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430594"/>
            <a:ext cx="9610725" cy="5206180"/>
          </a:xfrm>
        </p:spPr>
        <p:txBody>
          <a:bodyPr>
            <a:normAutofit/>
          </a:bodyPr>
          <a:lstStyle/>
          <a:p>
            <a:pPr marL="0" indent="0" algn="just" defTabSz="354013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Činnosť Znaleckého ústavu STU sa neobmedzila len na územie Slovenskej republiky, ale ústav bol Súdom Českej republiky pribratý na vypracovanie znaleckého posudku, v ktorom bola posudzovaná funkčnosť technologického celku tunelovej pece na výpal elektro porcelánu.</a:t>
            </a:r>
          </a:p>
          <a:p>
            <a:pPr marL="0" indent="0" algn="just" defTabSz="354013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sk-SK" sz="19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657" y="0"/>
            <a:ext cx="3655142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Znalecká činnosť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0F79C6-EA72-EF44-629E-7DD354FF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867" y="2833435"/>
            <a:ext cx="7341932" cy="34304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7D021861-A0C6-E058-60F9-224019F73EE3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294590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F24FE93C-F351-0780-A216-6EBD8F244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743075" cy="723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FE94912-5326-1B2A-D766-47ACE6EE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348" y="0"/>
            <a:ext cx="5395451" cy="872459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/>
              <a:t>Materiálno-technické vybavenie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AEF3801-FE75-2339-80FF-124D5691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533831"/>
            <a:ext cx="9610725" cy="46431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zabezpečenie úloh svojej činnosti, disponuje Znalecký ústav STU potrebným špecializovaným materiálno-technickým vybavením, pri ktorom sa opiera aj o technické zázemie ostatných ústavov v pôsobnosti Slovenskej technickej univerzity v Bratislave. Mimo iného, disponujeme aj špecializovaným softvérom na prelomenie bezpečnostných prvkov mobilných telefónov, extrakciu a analýzu ich dát, kde poskytujeme súčinnosť najmä orgánom činným v trestnom konaní</a:t>
            </a:r>
            <a:endParaRPr lang="sk-SK" sz="20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A663284-98CE-96E0-9268-72DB298C5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4" y="4300537"/>
            <a:ext cx="4276725" cy="187642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D2A10444-5940-CA2D-608D-7BF86D2D48B2}"/>
              </a:ext>
            </a:extLst>
          </p:cNvPr>
          <p:cNvSpPr/>
          <p:nvPr/>
        </p:nvSpPr>
        <p:spPr>
          <a:xfrm>
            <a:off x="0" y="6519446"/>
            <a:ext cx="18101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Znalecký ústav STU</a:t>
            </a:r>
          </a:p>
        </p:txBody>
      </p:sp>
    </p:spTree>
    <p:extLst>
      <p:ext uri="{BB962C8B-B14F-4D97-AF65-F5344CB8AC3E}">
        <p14:creationId xmlns:p14="http://schemas.microsoft.com/office/powerpoint/2010/main" val="2772016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1192</Words>
  <Application>Microsoft Office PowerPoint</Application>
  <PresentationFormat>Širokouhlá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Motív Office</vt:lpstr>
      <vt:lpstr>Znalecký ústav STU</vt:lpstr>
      <vt:lpstr>Kto sme</vt:lpstr>
      <vt:lpstr>Kto sme</vt:lpstr>
      <vt:lpstr>Znalecká činnosť</vt:lpstr>
      <vt:lpstr>Znalecká činnosť</vt:lpstr>
      <vt:lpstr>Znalecká činnosť</vt:lpstr>
      <vt:lpstr>Znalecká činnosť</vt:lpstr>
      <vt:lpstr>Znalecká činnosť</vt:lpstr>
      <vt:lpstr>Materiálno-technické vybavenie</vt:lpstr>
      <vt:lpstr>Spolupráca v rámci posudzovaných problematík </vt:lpstr>
      <vt:lpstr>Certifikát manažérskej kvality ISO 9001:2015</vt:lpstr>
      <vt:lpstr>Zámery Znaleckého ústavu STU</vt:lpstr>
      <vt:lpstr>Prísľub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Pavel Paholik</dc:creator>
  <cp:lastModifiedBy>Pavel Paholik</cp:lastModifiedBy>
  <cp:revision>18</cp:revision>
  <dcterms:created xsi:type="dcterms:W3CDTF">2024-06-03T10:47:40Z</dcterms:created>
  <dcterms:modified xsi:type="dcterms:W3CDTF">2024-06-03T13:30:01Z</dcterms:modified>
</cp:coreProperties>
</file>