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25"/>
  </p:handoutMasterIdLst>
  <p:sldIdLst>
    <p:sldId id="289" r:id="rId2"/>
    <p:sldId id="267" r:id="rId3"/>
    <p:sldId id="272" r:id="rId4"/>
    <p:sldId id="269" r:id="rId5"/>
    <p:sldId id="274" r:id="rId6"/>
    <p:sldId id="259" r:id="rId7"/>
    <p:sldId id="270" r:id="rId8"/>
    <p:sldId id="273" r:id="rId9"/>
    <p:sldId id="292" r:id="rId10"/>
    <p:sldId id="286" r:id="rId11"/>
    <p:sldId id="287" r:id="rId12"/>
    <p:sldId id="288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4" r:id="rId21"/>
    <p:sldId id="282" r:id="rId22"/>
    <p:sldId id="291" r:id="rId23"/>
    <p:sldId id="285" r:id="rId24"/>
  </p:sldIdLst>
  <p:sldSz cx="9144000" cy="6858000" type="screen4x3"/>
  <p:notesSz cx="6669088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66FF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63DC1-DA77-4722-8916-25BFEC262DE9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9C321-1155-40E7-A30F-42FD6F24F4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5832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684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607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345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496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312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38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118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418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617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947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28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05.01.2023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1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ba.sk/buxus/docs/stu/pracoviska/rektorat/odd_vzdelavania/legislativa/predpisy_2022/EN_Stip._poriadok_uplne_znenie__D1_D5_202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2002/131/" TargetMode="External"/><Relationship Id="rId2" Type="http://schemas.openxmlformats.org/officeDocument/2006/relationships/hyperlink" Target="https://www.stuba.sk/english/degree-students/legislation.html?page_id=202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tuba.sk/buxus/docs/stu/pracoviska/rektorat/odd_vzdelavania/legislativa/predpisy_2022/EN_Smernica_rektora_Odborova_komisia_D1.pdf" TargetMode="External"/><Relationship Id="rId4" Type="http://schemas.openxmlformats.org/officeDocument/2006/relationships/hyperlink" Target="https://www.stuba.sk/english/ects/ects-information-package/information-on-the-institution/academic-authorities/the-temporary-board-for-internal-system-of-quality-assurance-at-stu/regulations.html?page_id=14119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ba.sk/buxus/docs/stu/pracoviska/rektorat/odd_vzdelavania/student/legislativa/smernice/2022_2023/EN_Smernica_skolne_a_poplatky_2022_2023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anka.kurucova@stuba.sk" TargetMode="External"/><Relationship Id="rId2" Type="http://schemas.openxmlformats.org/officeDocument/2006/relationships/hyperlink" Target="mailto:eva.miklovicova@stuba.s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ba.sk/english-1/stu/ects-label/ects-information-package/information-on-degree-programmes/all-programmes.html?page_id=5552&amp;f=30&amp;le=3&amp;l=all&amp;c=0&amp;pg=1&amp;ad=tru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tuba.sk/auth/katalog/?_m=111;lang=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08912" cy="2448272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0070C0"/>
                </a:solidFill>
              </a:rPr>
              <a:t>Rules and conditions of doctoral studies</a:t>
            </a:r>
            <a:endParaRPr lang="sk-SK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70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523551" cy="11531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Dissertation Examination</a:t>
            </a:r>
            <a:br>
              <a:rPr lang="en-US" sz="4000" b="1">
                <a:solidFill>
                  <a:srgbClr val="0070C0"/>
                </a:solidFill>
              </a:rPr>
            </a:br>
            <a:r>
              <a:rPr lang="en-US" sz="2200" b="1">
                <a:solidFill>
                  <a:srgbClr val="0070C0"/>
                </a:solidFill>
              </a:rPr>
              <a:t>(Articles 36-38 of Study Regulations of the Slovak University of Technology)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01760"/>
            <a:ext cx="8496944" cy="5856240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2000" b="1" dirty="0">
                <a:solidFill>
                  <a:srgbClr val="D60093"/>
                </a:solidFill>
              </a:rPr>
              <a:t>Dissertation examination is a state examination. </a:t>
            </a:r>
          </a:p>
          <a:p>
            <a:pPr>
              <a:spcAft>
                <a:spcPts val="4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Dissertation examinations can be carried out after doctoral student obtain at least 40 credits, by half of the standard length of study program</a:t>
            </a:r>
            <a:r>
              <a:rPr lang="en-US" sz="2000" dirty="0"/>
              <a:t>. In justified cases, the </a:t>
            </a:r>
            <a:r>
              <a:rPr lang="en-US" sz="2000" b="1" dirty="0"/>
              <a:t>dean can approve a later term, based on the recommendation of the Doctoral Board</a:t>
            </a:r>
            <a:r>
              <a:rPr lang="en-US" sz="2000" dirty="0"/>
              <a:t>.</a:t>
            </a:r>
          </a:p>
          <a:p>
            <a:pPr>
              <a:spcAft>
                <a:spcPts val="4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thesis required for the dissertation examination consists of a dissertation project</a:t>
            </a:r>
            <a:r>
              <a:rPr lang="en-US" sz="2000" dirty="0"/>
              <a:t>, typically containing </a:t>
            </a:r>
            <a:r>
              <a:rPr lang="en-US" sz="2000" b="1" dirty="0">
                <a:solidFill>
                  <a:srgbClr val="D60093"/>
                </a:solidFill>
              </a:rPr>
              <a:t>the current state of knowledge related to the subject, outline of the theoretical foundations and methodology of solving the problem</a:t>
            </a:r>
            <a:r>
              <a:rPr lang="en-US" sz="2000" dirty="0"/>
              <a:t>.</a:t>
            </a:r>
          </a:p>
          <a:p>
            <a:pPr>
              <a:spcAft>
                <a:spcPts val="400"/>
              </a:spcAft>
            </a:pPr>
            <a:r>
              <a:rPr lang="en-US" sz="2000" dirty="0"/>
              <a:t>Doctoral student present the thesis for dissertation examinations in the official language.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On the request of a doctoral student, the thesis for dissertation examination may be presented in other than the official language. </a:t>
            </a:r>
            <a:r>
              <a:rPr lang="en-US" sz="2000" dirty="0"/>
              <a:t>The request shall be commented by the chairman of the Doctoral Board and approved by the dean.</a:t>
            </a:r>
          </a:p>
          <a:p>
            <a:pPr>
              <a:spcAft>
                <a:spcPts val="400"/>
              </a:spcAft>
            </a:pPr>
            <a:r>
              <a:rPr lang="en-US" sz="2000" dirty="0">
                <a:solidFill>
                  <a:prstClr val="black"/>
                </a:solidFill>
              </a:rPr>
              <a:t>The thesis for dissertation examinations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is assessed by one reviewer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>
              <a:spcAft>
                <a:spcPts val="4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result of the dissertation examination </a:t>
            </a:r>
            <a:r>
              <a:rPr lang="en-US" sz="2000" dirty="0"/>
              <a:t>is assessed by the examination board by the formulation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“Passed” or “Failed”.</a:t>
            </a:r>
          </a:p>
        </p:txBody>
      </p:sp>
    </p:spTree>
    <p:extLst>
      <p:ext uri="{BB962C8B-B14F-4D97-AF65-F5344CB8AC3E}">
        <p14:creationId xmlns:p14="http://schemas.microsoft.com/office/powerpoint/2010/main" val="357802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26755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Dissertation Thesis Defense</a:t>
            </a:r>
            <a:br>
              <a:rPr lang="en-US" sz="4000" b="1">
                <a:solidFill>
                  <a:srgbClr val="0070C0"/>
                </a:solidFill>
              </a:rPr>
            </a:br>
            <a:r>
              <a:rPr lang="en-US" sz="2200" b="1">
                <a:solidFill>
                  <a:srgbClr val="0070C0"/>
                </a:solidFill>
              </a:rPr>
              <a:t>(</a:t>
            </a:r>
            <a:r>
              <a:rPr lang="en-US" sz="2000" b="1">
                <a:solidFill>
                  <a:srgbClr val="0070C0"/>
                </a:solidFill>
              </a:rPr>
              <a:t>Articles</a:t>
            </a:r>
            <a:r>
              <a:rPr lang="en-US" sz="2200" b="1">
                <a:solidFill>
                  <a:srgbClr val="0070C0"/>
                </a:solidFill>
              </a:rPr>
              <a:t> 39-43 of </a:t>
            </a:r>
            <a:r>
              <a:rPr lang="en-US" sz="2000" b="1">
                <a:solidFill>
                  <a:srgbClr val="0070C0"/>
                </a:solidFill>
              </a:rPr>
              <a:t>Study Regulations of the Slovak University of Technology</a:t>
            </a:r>
            <a:r>
              <a:rPr lang="en-US" sz="2200" b="1">
                <a:solidFill>
                  <a:srgbClr val="0070C0"/>
                </a:solidFill>
              </a:rPr>
              <a:t>)</a:t>
            </a:r>
            <a:endParaRPr lang="en-US" sz="4000" b="1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62719"/>
            <a:ext cx="8496944" cy="517569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Dissertation thesis is a final thesis and its defense is a state examination.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Doctoral student can submit a written request to the dean for permission to defend his/her dissertation if he has no more than 30 credits left before the end of his/her studies.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Request</a:t>
            </a:r>
            <a:r>
              <a:rPr lang="en-US" sz="2000" dirty="0"/>
              <a:t> for dissertation thesis defense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shall be submitted by the doctoral student at least three months before the end of the permitted length of their study programs.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Dissertation thesis includes an analysis of the current state of knowledge </a:t>
            </a:r>
            <a:r>
              <a:rPr lang="en-US" sz="2000" dirty="0"/>
              <a:t>in the given field, </a:t>
            </a:r>
            <a:r>
              <a:rPr lang="en-US" sz="2000" b="1" dirty="0">
                <a:solidFill>
                  <a:srgbClr val="D60093"/>
                </a:solidFill>
              </a:rPr>
              <a:t>characteristics of objectives</a:t>
            </a:r>
            <a:r>
              <a:rPr lang="en-US" sz="2000" dirty="0"/>
              <a:t>, a detailed </a:t>
            </a:r>
            <a:r>
              <a:rPr lang="en-US" sz="2000" b="1" dirty="0">
                <a:solidFill>
                  <a:srgbClr val="D60093"/>
                </a:solidFill>
              </a:rPr>
              <a:t>description of procedures used </a:t>
            </a:r>
            <a:r>
              <a:rPr lang="en-US" sz="2000" dirty="0"/>
              <a:t>(methods of work, material), </a:t>
            </a:r>
            <a:r>
              <a:rPr lang="en-US" sz="2000" b="1" dirty="0">
                <a:solidFill>
                  <a:srgbClr val="D60093"/>
                </a:solidFill>
              </a:rPr>
              <a:t>obtained results</a:t>
            </a:r>
            <a:r>
              <a:rPr lang="en-US" sz="2000" dirty="0"/>
              <a:t>, their </a:t>
            </a:r>
            <a:r>
              <a:rPr lang="en-US" sz="2000" b="1" dirty="0">
                <a:solidFill>
                  <a:srgbClr val="D60093"/>
                </a:solidFill>
              </a:rPr>
              <a:t>assessment, a discussion, conclusions and a list of literature used</a:t>
            </a:r>
            <a:r>
              <a:rPr lang="en-US" sz="2000" dirty="0"/>
              <a:t>.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With the consent of the dean, </a:t>
            </a:r>
            <a:r>
              <a:rPr lang="en-US" sz="2000" dirty="0"/>
              <a:t>the doctoral student may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submit a dissertation thesis in a language other than the official language</a:t>
            </a:r>
            <a:r>
              <a:rPr lang="en-US" sz="2000" dirty="0"/>
              <a:t>; the request shall be commented by the Doctoral Board chairman. </a:t>
            </a:r>
          </a:p>
        </p:txBody>
      </p:sp>
    </p:spTree>
    <p:extLst>
      <p:ext uri="{BB962C8B-B14F-4D97-AF65-F5344CB8AC3E}">
        <p14:creationId xmlns:p14="http://schemas.microsoft.com/office/powerpoint/2010/main" val="2890884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Dissertation Thesis Defense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496944" cy="5451899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2000" b="1">
                <a:solidFill>
                  <a:srgbClr val="D60093"/>
                </a:solidFill>
              </a:rPr>
              <a:t>Doctoral student prepares dissertation thesis abstract, i.e. brief summary of his/her main results, definition of his/her contribution and data on the public acceptance</a:t>
            </a:r>
            <a:r>
              <a:rPr lang="en-US" sz="2000">
                <a:solidFill>
                  <a:prstClr val="black"/>
                </a:solidFill>
              </a:rPr>
              <a:t>. The abstract </a:t>
            </a:r>
            <a:r>
              <a:rPr lang="en-US" sz="2000"/>
              <a:t>is prepared in the same language as the dissertation thesis</a:t>
            </a:r>
            <a:r>
              <a:rPr lang="en-US" sz="2000">
                <a:solidFill>
                  <a:prstClr val="black"/>
                </a:solidFill>
              </a:rPr>
              <a:t>.</a:t>
            </a:r>
          </a:p>
          <a:p>
            <a:pPr lvl="0">
              <a:spcAft>
                <a:spcPts val="600"/>
              </a:spcAft>
            </a:pPr>
            <a:r>
              <a:rPr lang="en-US" sz="2000"/>
              <a:t>Dissertation theses are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assessed by at least two reviewers</a:t>
            </a:r>
            <a:r>
              <a:rPr lang="en-US" sz="2000">
                <a:solidFill>
                  <a:prstClr val="black"/>
                </a:solidFill>
              </a:rPr>
              <a:t>.</a:t>
            </a:r>
          </a:p>
          <a:p>
            <a:pPr lvl="0">
              <a:spcAft>
                <a:spcPts val="400"/>
              </a:spcAft>
            </a:pP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The result of the dissertation thesis defense </a:t>
            </a:r>
            <a:r>
              <a:rPr lang="en-US" sz="2000">
                <a:solidFill>
                  <a:prstClr val="black"/>
                </a:solidFill>
              </a:rPr>
              <a:t>is assessed by the examination board by the formulation </a:t>
            </a: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“Passed” or “Failed”.</a:t>
            </a:r>
          </a:p>
          <a:p>
            <a:pPr>
              <a:spcAft>
                <a:spcPts val="600"/>
              </a:spcAft>
            </a:pP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The "Failed" result of the defense shall be delivered to the doctoral student in writing </a:t>
            </a:r>
            <a:r>
              <a:rPr lang="en-US" sz="2000"/>
              <a:t>"Protocol on State Examination Results - Dissertation Thesis Defense", where </a:t>
            </a: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the degree of the dissertation thesis revision and the time in which the doctoral student can re-submit the request for the defense of the dissertation thesis</a:t>
            </a:r>
            <a:r>
              <a:rPr lang="en-US" sz="2000"/>
              <a:t> (repeated defense of dissertation thesis), </a:t>
            </a: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shall be stated</a:t>
            </a:r>
            <a:r>
              <a:rPr lang="en-US" sz="2000"/>
              <a:t>. Doctoral student may </a:t>
            </a:r>
            <a:r>
              <a:rPr lang="en-US" sz="2000" b="1">
                <a:solidFill>
                  <a:srgbClr val="4BACC6">
                    <a:lumMod val="75000"/>
                  </a:srgbClr>
                </a:solidFill>
              </a:rPr>
              <a:t>repeat his/her dissertation thesis defense of only once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sz="2000"/>
              <a:t> </a:t>
            </a:r>
            <a:endParaRPr lang="en-US" sz="2000" b="1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09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Conditions for Study Continuation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676456" cy="523587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Study control </a:t>
            </a:r>
            <a:r>
              <a:rPr lang="en-US" sz="2000" dirty="0"/>
              <a:t>is carried out </a:t>
            </a:r>
            <a:r>
              <a:rPr lang="en-US" sz="2000" b="1" dirty="0">
                <a:solidFill>
                  <a:srgbClr val="D60093"/>
                </a:solidFill>
              </a:rPr>
              <a:t>on the basis of the updated study plan</a:t>
            </a:r>
            <a:r>
              <a:rPr lang="en-US" sz="20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At the end of each academic year, the supervisor presents the updated study plan of the doctoral student to the chairman of the Doctoral Board </a:t>
            </a:r>
            <a:r>
              <a:rPr lang="en-US" sz="2000" dirty="0"/>
              <a:t>by </a:t>
            </a:r>
            <a:r>
              <a:rPr lang="en-US" sz="2000" b="1" dirty="0"/>
              <a:t>giving his/her opinion whether he/she recommends the continuation </a:t>
            </a:r>
            <a:r>
              <a:rPr lang="en-US" sz="2000" dirty="0"/>
              <a:t>of the doctoral student in the studies or not.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doctoral student meets the conditions for continuing in the studies </a:t>
            </a:r>
            <a:r>
              <a:rPr lang="en-US" sz="2000" dirty="0"/>
              <a:t>if: 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he/she has the minimum number of credits </a:t>
            </a:r>
            <a:r>
              <a:rPr lang="en-US" sz="2000" dirty="0"/>
              <a:t>(at least 30 credits in the full-time form of study or 24 credits in the external </a:t>
            </a:r>
            <a:r>
              <a:rPr lang="en-US" sz="2000" dirty="0">
                <a:solidFill>
                  <a:prstClr val="black"/>
                </a:solidFill>
              </a:rPr>
              <a:t>form of study</a:t>
            </a:r>
            <a:r>
              <a:rPr lang="en-US" sz="2000" dirty="0"/>
              <a:t>)</a:t>
            </a:r>
          </a:p>
          <a:p>
            <a:pPr marL="715963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in the next period, he/she doesn't exceed the permitted </a:t>
            </a:r>
            <a:r>
              <a:rPr lang="sk-SK" sz="2000" b="1" dirty="0" err="1">
                <a:solidFill>
                  <a:schemeClr val="accent5">
                    <a:lumMod val="75000"/>
                  </a:schemeClr>
                </a:solidFill>
              </a:rPr>
              <a:t>length</a:t>
            </a: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of study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Checking the conditions for continuing studies shall be performed at the end of the academic year</a:t>
            </a:r>
            <a:r>
              <a:rPr lang="en-US" sz="2000" dirty="0"/>
              <a:t>. </a:t>
            </a:r>
            <a:r>
              <a:rPr lang="en-US" sz="2000" b="1" dirty="0">
                <a:solidFill>
                  <a:srgbClr val="D60093"/>
                </a:solidFill>
              </a:rPr>
              <a:t>Failure to meet these conditions is a reason </a:t>
            </a:r>
            <a:r>
              <a:rPr lang="en-US" sz="2000" dirty="0"/>
              <a:t>for the supervisor </a:t>
            </a:r>
            <a:r>
              <a:rPr lang="en-US" sz="2000" b="1" dirty="0">
                <a:solidFill>
                  <a:srgbClr val="D60093"/>
                </a:solidFill>
              </a:rPr>
              <a:t>not to recommend the further continuation of the study</a:t>
            </a:r>
            <a:r>
              <a:rPr lang="en-US" sz="2000" dirty="0"/>
              <a:t>.</a:t>
            </a:r>
            <a:endParaRPr lang="en-US" sz="2000" b="1" dirty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83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6" y="116632"/>
            <a:ext cx="859555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Conditions for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>
                <a:solidFill>
                  <a:srgbClr val="0070C0"/>
                </a:solidFill>
              </a:rPr>
              <a:t>roper </a:t>
            </a:r>
            <a:r>
              <a:rPr lang="sk-SK" sz="4000" b="1" dirty="0">
                <a:solidFill>
                  <a:srgbClr val="0070C0"/>
                </a:solidFill>
              </a:rPr>
              <a:t>C</a:t>
            </a:r>
            <a:r>
              <a:rPr lang="en-US" sz="4000" b="1" dirty="0" err="1">
                <a:solidFill>
                  <a:srgbClr val="0070C0"/>
                </a:solidFill>
              </a:rPr>
              <a:t>ompletion</a:t>
            </a:r>
            <a:r>
              <a:rPr lang="en-US" sz="4000" b="1" dirty="0">
                <a:solidFill>
                  <a:srgbClr val="0070C0"/>
                </a:solidFill>
              </a:rPr>
              <a:t> of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tudies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496944" cy="465981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Successful completion of compulsory and semi-compulsory courses </a:t>
            </a:r>
            <a:r>
              <a:rPr lang="en-US" sz="2000"/>
              <a:t>of the study program in accordance with the rules and conditions for creating study plans.</a:t>
            </a:r>
          </a:p>
          <a:p>
            <a:pPr>
              <a:spcAft>
                <a:spcPts val="1200"/>
              </a:spcAft>
            </a:pP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Carrying out teaching activities or other activities related to the teaching </a:t>
            </a:r>
            <a:r>
              <a:rPr lang="en-US" sz="2000"/>
              <a:t>during the entire doctoral studies, the standard scope is 4 hours per week on average</a:t>
            </a:r>
            <a:r>
              <a:rPr lang="en-US" sz="2000" b="1">
                <a:solidFill>
                  <a:srgbClr val="D60093"/>
                </a:solidFill>
              </a:rPr>
              <a:t> </a:t>
            </a:r>
            <a:r>
              <a:rPr lang="en-US" sz="2000"/>
              <a:t>(applies only to the full-time form of study). </a:t>
            </a:r>
          </a:p>
          <a:p>
            <a:pPr>
              <a:spcAft>
                <a:spcPts val="1200"/>
              </a:spcAft>
            </a:pPr>
            <a:r>
              <a:rPr lang="en-US" sz="2000" b="1">
                <a:solidFill>
                  <a:srgbClr val="D60093"/>
                </a:solidFill>
              </a:rPr>
              <a:t>Fulfillment of the minimum criteria for outputs required for successful completion of studies</a:t>
            </a:r>
            <a:r>
              <a:rPr lang="en-US" sz="2000"/>
              <a:t>, which are </a:t>
            </a:r>
            <a:r>
              <a:rPr lang="en-US" sz="2000" b="1">
                <a:solidFill>
                  <a:srgbClr val="D60093"/>
                </a:solidFill>
              </a:rPr>
              <a:t>listed in STU's Internal Regulation No. 9/2021 Internal Quality Assurance System for Doctoral Studies at the Slovak University of Technology in Bratislava.</a:t>
            </a:r>
            <a:r>
              <a:rPr lang="en-US" sz="2000"/>
              <a:t>.</a:t>
            </a:r>
          </a:p>
          <a:p>
            <a:pPr>
              <a:spcAft>
                <a:spcPts val="1200"/>
              </a:spcAft>
            </a:pP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Conducting the state exams </a:t>
            </a:r>
            <a:r>
              <a:rPr lang="en-US" sz="2000"/>
              <a:t>(in accordance with the Study regulations), which are the </a:t>
            </a:r>
            <a:r>
              <a:rPr lang="en-US" sz="2000" b="1"/>
              <a:t>dissertation examination and the dissertation thesis defense</a:t>
            </a:r>
            <a:r>
              <a:rPr lang="en-US" sz="2000"/>
              <a:t>.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58649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6" y="116632"/>
            <a:ext cx="852355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Rights and Obligations of Doctoral Students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496944" cy="545189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During his/her studies of study programs, doctoral student has the status of a student</a:t>
            </a:r>
            <a:r>
              <a:rPr lang="en-US" sz="2000" dirty="0"/>
              <a:t> and </a:t>
            </a:r>
            <a:r>
              <a:rPr lang="en-US" sz="2000" b="1" dirty="0"/>
              <a:t>the organization of the academic year </a:t>
            </a:r>
            <a:r>
              <a:rPr lang="en-US" sz="2000" dirty="0"/>
              <a:t>according to Art. 8 of the Study </a:t>
            </a:r>
            <a:r>
              <a:rPr lang="en-US" sz="2000" b="1" dirty="0"/>
              <a:t>Regulations applies to him/her, except for regulations governing the examination period</a:t>
            </a:r>
            <a:r>
              <a:rPr lang="en-US" sz="20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Doctoral student can be involved in team research activities incorporated in national and international projects </a:t>
            </a:r>
            <a:r>
              <a:rPr lang="en-US" sz="2000" dirty="0"/>
              <a:t>solved at the doctoral student training workplace,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if approved by his/her supervisor</a:t>
            </a:r>
            <a:r>
              <a:rPr lang="en-US" sz="20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presence of the doctoral student in the full-time form of study at his/her training workplace is determined in his/her individual study plan</a:t>
            </a:r>
            <a:r>
              <a:rPr lang="en-US" sz="2000" dirty="0"/>
              <a:t>, while it cannot be determined for more than 37.5 hours in a week.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Any absence of  the doctoral student in the full-time form of study at the training workplace due to illness </a:t>
            </a:r>
            <a:r>
              <a:rPr lang="en-US" sz="2000" dirty="0"/>
              <a:t>shall be </a:t>
            </a:r>
            <a:r>
              <a:rPr lang="en-US" sz="2000" b="1" dirty="0">
                <a:solidFill>
                  <a:srgbClr val="D60093"/>
                </a:solidFill>
              </a:rPr>
              <a:t>justified by a medical certificate issued by the attending physician, or a certificate of incapacity for work</a:t>
            </a:r>
            <a:r>
              <a:rPr lang="en-US" sz="2000" dirty="0"/>
              <a:t>. </a:t>
            </a:r>
            <a:r>
              <a:rPr lang="en-US" sz="2000" b="1" dirty="0"/>
              <a:t>During the period of excused absence from the training workplace due to illness, the doctoral scholarship shall be paid in full amount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8822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6" y="-935"/>
            <a:ext cx="8523551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070C0"/>
                </a:solidFill>
              </a:rPr>
              <a:t>Rights and Obligations of Doctoral Students</a:t>
            </a:r>
            <a:endParaRPr lang="sk-SK" sz="36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36445"/>
            <a:ext cx="8496944" cy="588236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Any absence of the doctoral student in the full-time form of study </a:t>
            </a:r>
            <a:r>
              <a:rPr lang="en-US" sz="2000" dirty="0"/>
              <a:t>at the training workplace </a:t>
            </a:r>
            <a:r>
              <a:rPr lang="en-US" sz="2000" b="1" dirty="0">
                <a:solidFill>
                  <a:srgbClr val="D60093"/>
                </a:solidFill>
              </a:rPr>
              <a:t>without the prior written consent of his/her supervisor and head of the training workplace or without a justifiable reason proven by documents</a:t>
            </a:r>
            <a:r>
              <a:rPr lang="en-US" sz="2000" dirty="0"/>
              <a:t> (illness, etc.), </a:t>
            </a:r>
            <a:r>
              <a:rPr lang="en-US" sz="2000" b="1" dirty="0">
                <a:solidFill>
                  <a:srgbClr val="D60093"/>
                </a:solidFill>
              </a:rPr>
              <a:t>will be considered a disciplinary offense</a:t>
            </a:r>
            <a:r>
              <a:rPr lang="en-US" sz="2000" dirty="0"/>
              <a:t>. </a:t>
            </a:r>
            <a:br>
              <a:rPr lang="en-US" sz="2000" dirty="0"/>
            </a:br>
            <a:r>
              <a:rPr lang="en-US" sz="2000" b="1" dirty="0"/>
              <a:t>A disciplinary offense of the doctoral student is grounds for expulsion from the study</a:t>
            </a:r>
            <a:r>
              <a:rPr lang="en-US" sz="2000" dirty="0"/>
              <a:t>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doctoral student in the full-time form of study is entitled to study leave</a:t>
            </a:r>
            <a:r>
              <a:rPr lang="en-US" sz="2000" dirty="0"/>
              <a:t>. </a:t>
            </a:r>
            <a:r>
              <a:rPr lang="en-US" sz="2000" b="1" dirty="0">
                <a:solidFill>
                  <a:srgbClr val="D60093"/>
                </a:solidFill>
              </a:rPr>
              <a:t>The extent of study leaves in a given academic year is equal to the number of days specified as vacation in the schedule of the STU academic year.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/>
              <a:t>In academic year 2022/2023 the number of vacation days is 46.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Spending the study leave </a:t>
            </a:r>
            <a:r>
              <a:rPr lang="en-US" sz="2000" dirty="0"/>
              <a:t>at the request of the doctoral student in the full-time form of study with the prior consent of his/her supervisor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shall be allowed or ordered by the head of the training workplace or the dean</a:t>
            </a:r>
            <a:r>
              <a:rPr lang="en-US" sz="2000" dirty="0"/>
              <a:t>. </a:t>
            </a:r>
            <a:r>
              <a:rPr lang="en-US" sz="2000" b="1" dirty="0"/>
              <a:t>Unspent study leave cannot be carried over to the next academic year</a:t>
            </a:r>
            <a:r>
              <a:rPr lang="en-US" sz="2000" dirty="0"/>
              <a:t>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Rector's or dean's leave also applies to doctoral students</a:t>
            </a:r>
            <a:r>
              <a:rPr lang="en-US" sz="2000" dirty="0"/>
              <a:t> unless otherwise stated.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9085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01748" y="-2069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Interruption of Study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49976" y="1014823"/>
            <a:ext cx="8850291" cy="545189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Student may apply for the interruption of his/her study program</a:t>
            </a:r>
            <a:r>
              <a:rPr lang="en-US" sz="2000" dirty="0"/>
              <a:t>. The study may be interrupted usually for a whole period of study (semester, academic year).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Study interruption is approved by the dean of the faculty – it is necessary to submit a written request signed by hand</a:t>
            </a:r>
            <a:r>
              <a:rPr lang="en-US" sz="2000" dirty="0"/>
              <a:t>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longest total period of one study interruption is two years</a:t>
            </a:r>
            <a:r>
              <a:rPr lang="en-US" sz="2000" dirty="0"/>
              <a:t>, if the </a:t>
            </a:r>
            <a:r>
              <a:rPr lang="en-US" sz="2000" b="1" dirty="0"/>
              <a:t>reason for the study interruption is parental leave</a:t>
            </a:r>
            <a:r>
              <a:rPr lang="en-US" sz="2000" dirty="0"/>
              <a:t> then the longest total period of one study interruption is </a:t>
            </a:r>
            <a:r>
              <a:rPr lang="en-US" sz="2000" b="1" dirty="0"/>
              <a:t>three years</a:t>
            </a:r>
            <a:r>
              <a:rPr lang="en-US" sz="20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Students may have their studies interrupted not more than twice during the study,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while the total second study interruption period may last not more than one year</a:t>
            </a:r>
            <a:r>
              <a:rPr lang="en-US" sz="2000" dirty="0"/>
              <a:t>, unless the reason for the interruption of the study is parental leave.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study interruption period is not included in the permitted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lenght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of study</a:t>
            </a:r>
            <a:r>
              <a:rPr lang="en-US" sz="2000" dirty="0"/>
              <a:t>. 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Student cannot request an interruption of study, if the conditions for exclusion from the study have been met for failure to meet the requirements.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786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Doctoral Student Scholarship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676456" cy="545189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faculty or external educational institution provides doctoral student in the full-time form of study with scholarships</a:t>
            </a:r>
            <a:r>
              <a:rPr lang="en-US" sz="2000" dirty="0"/>
              <a:t>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During the standard length of the study program, a doctoral student in the full-time form of study is entitled to a scholarship</a:t>
            </a:r>
            <a:r>
              <a:rPr lang="en-US" sz="2000" dirty="0"/>
              <a:t>, if he has not already obtained a third-level university education:</a:t>
            </a:r>
          </a:p>
          <a:p>
            <a:pPr marL="627063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till passing his/her dissertation examination </a:t>
            </a:r>
            <a:r>
              <a:rPr lang="en-US" sz="2000" dirty="0"/>
              <a:t>at least in the amount of salary class 6 and salary grade 1 under a particular regulation* </a:t>
            </a:r>
            <a:r>
              <a:rPr lang="en-US" sz="2000" dirty="0" smtClean="0"/>
              <a:t>(915,50 </a:t>
            </a:r>
            <a:r>
              <a:rPr lang="en-US" sz="2000" dirty="0"/>
              <a:t>€)</a:t>
            </a:r>
          </a:p>
          <a:p>
            <a:pPr marL="627063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after passing his/her dissertation examination, </a:t>
            </a:r>
            <a:r>
              <a:rPr lang="en-US" sz="2000" dirty="0"/>
              <a:t>at least in the amount of salary class 7 and salary grade 1 under a particular regulation* </a:t>
            </a:r>
            <a:r>
              <a:rPr lang="en-US" sz="2000" dirty="0" smtClean="0"/>
              <a:t>(1066,00 </a:t>
            </a:r>
            <a:r>
              <a:rPr lang="en-US" sz="2000" dirty="0"/>
              <a:t>€).</a:t>
            </a:r>
          </a:p>
          <a:p>
            <a:pPr marL="627063">
              <a:buFont typeface="Wingdings" pitchFamily="2" charset="2"/>
              <a:buChar char="Ø"/>
            </a:pPr>
            <a:endParaRPr lang="en-US" sz="2000" dirty="0"/>
          </a:p>
          <a:p>
            <a:pPr marL="627063">
              <a:buFont typeface="Wingdings" pitchFamily="2" charset="2"/>
              <a:buChar char="Ø"/>
            </a:pPr>
            <a:endParaRPr lang="en-US" sz="2000" dirty="0"/>
          </a:p>
          <a:p>
            <a:pPr marL="444500" indent="-160338">
              <a:buNone/>
            </a:pPr>
            <a:r>
              <a:rPr lang="en-US" sz="2000" dirty="0"/>
              <a:t>* </a:t>
            </a:r>
            <a:r>
              <a:rPr lang="en-US" sz="1800" dirty="0"/>
              <a:t>Act No. 553/2003 Coll. on Remuneration of Certain Employees for Work Performed in the Public Interest including amendments to certain acts as amended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4926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-93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Incentive Scholarships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76102" y="1001760"/>
            <a:ext cx="8767897" cy="585624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awarding of incentive scholarships is regulated by the Scholarship Regulations of the Slovak University of Technology </a:t>
            </a:r>
            <a:r>
              <a:rPr lang="en-US" sz="2000" dirty="0"/>
              <a:t>in Bratislava as amended</a:t>
            </a:r>
          </a:p>
          <a:p>
            <a:pPr marL="352425" indent="0">
              <a:spcAft>
                <a:spcPts val="600"/>
              </a:spcAft>
              <a:buNone/>
            </a:pPr>
            <a:r>
              <a:rPr lang="en-US" sz="2000" dirty="0">
                <a:hlinkClick r:id="rId2"/>
              </a:rPr>
              <a:t>https://www.stuba.sk/buxus/docs/stu/pracoviska/rektorat/odd_vzdelavania/legislativa/predpisy_2022/EN_Stip._poriadok_uplne_znenie__D1_D5_2022.pdf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Incentive scholarship for excellent study results</a:t>
            </a:r>
          </a:p>
          <a:p>
            <a:pPr marL="6270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shall be awarded to no more than ten per cent of students of the faculty</a:t>
            </a:r>
            <a:r>
              <a:rPr lang="en-US" sz="2000" b="1" dirty="0">
                <a:solidFill>
                  <a:srgbClr val="4BACC6">
                    <a:lumMod val="75000"/>
                  </a:srgbClr>
                </a:solidFill>
              </a:rPr>
              <a:t>, </a:t>
            </a:r>
            <a:r>
              <a:rPr lang="en-US" sz="2000" dirty="0"/>
              <a:t>the </a:t>
            </a:r>
            <a:r>
              <a:rPr lang="en-US" sz="2000" b="1" dirty="0"/>
              <a:t>amount</a:t>
            </a:r>
            <a:r>
              <a:rPr lang="en-US" sz="2000" dirty="0"/>
              <a:t> of the scholarship is </a:t>
            </a:r>
            <a:r>
              <a:rPr lang="en-US" sz="2000" b="1" dirty="0"/>
              <a:t>differentiated depending on the results achieved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6270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/>
              <a:t>is awarded to students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for excellent performance of study duties reached </a:t>
            </a: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</a:rPr>
              <a:t>in the given degree of study in the previous academic year</a:t>
            </a:r>
            <a:r>
              <a:rPr lang="en-US" sz="2000" dirty="0"/>
              <a:t>, if the students </a:t>
            </a:r>
            <a:r>
              <a:rPr lang="en-US" sz="2000" b="1" dirty="0"/>
              <a:t>did not interrupt their study in that year for a period longer than 30 calendar days</a:t>
            </a:r>
            <a:r>
              <a:rPr lang="en-US" sz="2000" dirty="0"/>
              <a:t>.</a:t>
            </a:r>
          </a:p>
          <a:p>
            <a:pPr marL="6270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/>
              <a:t>students may be awarded an incentive scholarship for excellent academic results if, </a:t>
            </a:r>
            <a:r>
              <a:rPr lang="en-US" sz="2000" b="1" dirty="0"/>
              <a:t>in the academic year under review, the student did not exceed the standard length of study </a:t>
            </a:r>
            <a:r>
              <a:rPr lang="en-US" sz="2000" dirty="0"/>
              <a:t>of the study program and</a:t>
            </a:r>
            <a:r>
              <a:rPr lang="en-US" sz="2000" b="1" u="sng" dirty="0"/>
              <a:t> successfully completed all courses listed in the study plan</a:t>
            </a:r>
            <a:r>
              <a:rPr lang="en-US" sz="2000" dirty="0"/>
              <a:t>. </a:t>
            </a:r>
            <a:endParaRPr lang="en-US" sz="2000" b="1" dirty="0">
              <a:solidFill>
                <a:srgbClr val="D60093"/>
              </a:solidFill>
            </a:endParaRPr>
          </a:p>
          <a:p>
            <a:pPr marL="355600" indent="0">
              <a:spcAft>
                <a:spcPts val="1200"/>
              </a:spcAft>
              <a:buNone/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340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pPr algn="l"/>
            <a:r>
              <a:rPr lang="sk-SK" sz="4000" b="1" dirty="0" err="1">
                <a:solidFill>
                  <a:srgbClr val="0070C0"/>
                </a:solidFill>
              </a:rPr>
              <a:t>Legislation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4543" y="980728"/>
            <a:ext cx="874846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https://www.stuba.sk/english/degree-students/legislation.html?page_id=2021</a:t>
            </a:r>
            <a:endParaRPr lang="sk-SK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Act No. 131/2002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</a:rPr>
              <a:t>Coll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on Higher Education and on Changes and Supplements to Some Laws.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/>
              <a:t>Section 54</a:t>
            </a:r>
            <a:r>
              <a:rPr lang="sk-SK" sz="1800" dirty="0"/>
              <a:t>:</a:t>
            </a:r>
            <a:r>
              <a:rPr lang="en-US" sz="1800" dirty="0"/>
              <a:t> PhD Study </a:t>
            </a:r>
            <a:r>
              <a:rPr lang="en-US" sz="1800" dirty="0" err="1"/>
              <a:t>Programme</a:t>
            </a:r>
            <a:r>
              <a:rPr lang="sk-SK" sz="1800" i="1" dirty="0"/>
              <a:t/>
            </a:r>
            <a:br>
              <a:rPr lang="sk-SK" sz="1800" i="1" dirty="0"/>
            </a:br>
            <a:r>
              <a:rPr lang="sk-SK" sz="1800" dirty="0">
                <a:hlinkClick r:id="rId3"/>
              </a:rPr>
              <a:t>https://www.slov-lex.sk/pravne-predpisy/SK/ZZ/2002/131/</a:t>
            </a:r>
            <a:endParaRPr lang="sk-SK" sz="1800" dirty="0"/>
          </a:p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Study Regulations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of the Slovak University of Technology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in Bratislava</a:t>
            </a:r>
            <a:r>
              <a:rPr lang="sk-SK" sz="1800" dirty="0">
                <a:solidFill>
                  <a:srgbClr val="FF3399"/>
                </a:solidFill>
              </a:rPr>
              <a:t/>
            </a:r>
            <a:br>
              <a:rPr lang="sk-SK" sz="1800" dirty="0">
                <a:solidFill>
                  <a:srgbClr val="FF3399"/>
                </a:solidFill>
              </a:rPr>
            </a:br>
            <a:r>
              <a:rPr lang="sk-SK" sz="1800" dirty="0"/>
              <a:t>P</a:t>
            </a:r>
            <a:r>
              <a:rPr lang="en-US" sz="1800" dirty="0"/>
              <a:t>art five</a:t>
            </a:r>
            <a:r>
              <a:rPr lang="sk-SK" sz="1800" dirty="0"/>
              <a:t>:</a:t>
            </a:r>
            <a:r>
              <a:rPr lang="en-US" sz="1800" dirty="0"/>
              <a:t> </a:t>
            </a:r>
            <a:r>
              <a:rPr lang="sk-SK" sz="1800" dirty="0"/>
              <a:t>D</a:t>
            </a:r>
            <a:r>
              <a:rPr lang="en-US" sz="1800" dirty="0" err="1"/>
              <a:t>octoral</a:t>
            </a:r>
            <a:r>
              <a:rPr lang="en-US" sz="1800" dirty="0"/>
              <a:t> study program </a:t>
            </a:r>
            <a:r>
              <a:rPr lang="en-US" sz="1800" dirty="0" err="1"/>
              <a:t>organisation</a:t>
            </a:r>
            <a:r>
              <a:rPr lang="en-US" sz="1800" dirty="0"/>
              <a:t> chart </a:t>
            </a:r>
            <a:r>
              <a:rPr lang="sk-SK" sz="1800" dirty="0">
                <a:hlinkClick r:id="rId2"/>
              </a:rPr>
              <a:t>https://www.stuba.sk/english/degree-students/legislation.html?page_id=2021</a:t>
            </a:r>
            <a:endParaRPr lang="sk-SK" sz="1800" dirty="0"/>
          </a:p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Internal Regulation No. 9/2021 Internal Quality Assurance System for Doctoral Studies at the Slovak University of Technology in Bratislava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k-SK" sz="1800" dirty="0">
                <a:hlinkClick r:id="rId4"/>
              </a:rPr>
              <a:t>https://www.stuba.sk/english/ects/ects-information-package/information-on-the-institution/academic-authorities/the-temporary-board-for-internal-system-of-quality-assurance-at-stu/regulations.html?page_id=14119</a:t>
            </a:r>
            <a:endParaRPr lang="sk-SK" sz="1800" dirty="0"/>
          </a:p>
          <a:p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Rector’s Directive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Number: 5/2021 – SR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Doctoral Boards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of Doctoral Study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</a:rPr>
              <a:t>Programmes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at the Slovak University of Technology in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Bratislava</a:t>
            </a:r>
            <a: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k-SK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k-SK" sz="1800" dirty="0">
                <a:hlinkClick r:id="rId5"/>
              </a:rPr>
              <a:t>https://www.stuba.sk/buxus/docs/stu/pracoviska/rektorat/odd_vzdelavania/legislativa/predpisy_2022/EN_Smernica_rektora_Odborova_komisia_D1.pdf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882054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>
                <a:solidFill>
                  <a:srgbClr val="0070C0"/>
                </a:solidFill>
              </a:rPr>
              <a:t>Incentive Scholarships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10788" y="1145453"/>
            <a:ext cx="8676456" cy="5451899"/>
          </a:xfrm>
        </p:spPr>
        <p:txBody>
          <a:bodyPr>
            <a:noAutofit/>
          </a:bodyPr>
          <a:lstStyle/>
          <a:p>
            <a:pPr marL="352425"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Incentive Specialization Scholarships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support for the fields of study preferred by the labor market 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shall be awarded to no more than fifty per cent of students of the determined study field at the faculty</a:t>
            </a:r>
            <a:r>
              <a:rPr lang="en-US" sz="2000" dirty="0"/>
              <a:t>, </a:t>
            </a:r>
            <a:r>
              <a:rPr lang="en-US" sz="2000" dirty="0">
                <a:solidFill>
                  <a:prstClr val="black"/>
                </a:solidFill>
              </a:rPr>
              <a:t>the </a:t>
            </a:r>
            <a:r>
              <a:rPr lang="en-US" sz="2000" b="1" dirty="0">
                <a:solidFill>
                  <a:prstClr val="black"/>
                </a:solidFill>
              </a:rPr>
              <a:t>amount</a:t>
            </a:r>
            <a:r>
              <a:rPr lang="en-US" sz="2000" dirty="0">
                <a:solidFill>
                  <a:prstClr val="black"/>
                </a:solidFill>
              </a:rPr>
              <a:t> of the scholarship is </a:t>
            </a:r>
            <a:r>
              <a:rPr lang="en-US" sz="2000" b="1" dirty="0">
                <a:solidFill>
                  <a:prstClr val="black"/>
                </a:solidFill>
              </a:rPr>
              <a:t>differentiated depending on the results achieved</a:t>
            </a:r>
            <a:r>
              <a:rPr lang="en-US" sz="2000" dirty="0"/>
              <a:t>.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students in the first year of study </a:t>
            </a:r>
            <a:r>
              <a:rPr lang="en-US" sz="2000" dirty="0"/>
              <a:t>may be awarded incentive specialization scholarship </a:t>
            </a:r>
            <a:r>
              <a:rPr lang="en-US" sz="2000" b="1" dirty="0"/>
              <a:t>taking into account their study results </a:t>
            </a:r>
            <a:r>
              <a:rPr lang="en-US" sz="2000" b="1" u="sng" dirty="0"/>
              <a:t>in their previous studies</a:t>
            </a:r>
            <a:r>
              <a:rPr lang="en-US" sz="2000" dirty="0"/>
              <a:t> (weighed average of academic performance for all previous studies)</a:t>
            </a:r>
            <a:endParaRPr lang="en-US" sz="2000" b="1" dirty="0"/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students in the following years of studies </a:t>
            </a:r>
            <a:r>
              <a:rPr lang="en-US" sz="2000" dirty="0"/>
              <a:t>may be awarded incentive specialization </a:t>
            </a:r>
            <a:r>
              <a:rPr lang="en-US" sz="2000" b="1" dirty="0"/>
              <a:t>scholarship taking into account their study results from the </a:t>
            </a:r>
            <a:r>
              <a:rPr lang="en-US" sz="2000" b="1" u="sng" dirty="0"/>
              <a:t>previous academic year of study</a:t>
            </a:r>
            <a:r>
              <a:rPr lang="en-US" sz="2000" dirty="0"/>
              <a:t>, </a:t>
            </a:r>
            <a:r>
              <a:rPr lang="en-US" sz="2000" b="1" dirty="0"/>
              <a:t>if in the previous academic year </a:t>
            </a:r>
            <a:r>
              <a:rPr lang="en-US" sz="2000" dirty="0"/>
              <a:t>the student </a:t>
            </a:r>
            <a:r>
              <a:rPr lang="en-US" sz="2000" b="1" dirty="0"/>
              <a:t>did not exceed the standard length of study </a:t>
            </a:r>
            <a:r>
              <a:rPr lang="en-US" sz="2000" dirty="0"/>
              <a:t>of the study program and </a:t>
            </a:r>
            <a:r>
              <a:rPr lang="en-US" sz="2000" b="1" dirty="0"/>
              <a:t>did not have his studies interrupted for a period longer than 30 calendar days</a:t>
            </a:r>
            <a:r>
              <a:rPr lang="en-US" sz="2000" dirty="0"/>
              <a:t>.</a:t>
            </a:r>
            <a:endParaRPr lang="en-US" sz="2000" b="1" dirty="0"/>
          </a:p>
          <a:p>
            <a:pPr marL="355600" indent="0">
              <a:spcAft>
                <a:spcPts val="1200"/>
              </a:spcAft>
              <a:buNone/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6885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Tuition Fee and Study-Related Fees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496944" cy="545189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Tuition and fees related to study are determined by the rector's directive valid for the relevant academic year</a:t>
            </a:r>
          </a:p>
          <a:p>
            <a:pPr marL="352425" indent="0">
              <a:spcAft>
                <a:spcPts val="600"/>
              </a:spcAft>
              <a:buNone/>
            </a:pPr>
            <a:r>
              <a:rPr lang="en-US" sz="2000" dirty="0">
                <a:hlinkClick r:id="rId2"/>
              </a:rPr>
              <a:t>https://www.stuba.sk/buxus/docs/stu/pracoviska/rektorat/odd_vzdelavania/student/legislativa/smernice/2022_2023/EN_Smernica_skolne_a_poplatky_2022_2023.pdf</a:t>
            </a:r>
            <a:endParaRPr lang="en-US" sz="2000" dirty="0"/>
          </a:p>
          <a:p>
            <a:pPr marL="358775">
              <a:spcBef>
                <a:spcPts val="12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obligation to pay tuition in the full-time form of studies arises if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 student studies simultaneously in one academic year two or more study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programmes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provided by a public university or state university with a seat in the territory of the Slovak Republic,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 student studies study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programme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provided by the faculty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longer than its standard length of studies,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study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programme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(as a whole) is performed exclusively in a foreign language.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800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21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Tuition Fee and Study-Related Fees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595915"/>
          </a:xfrm>
        </p:spPr>
        <p:txBody>
          <a:bodyPr>
            <a:noAutofit/>
          </a:bodyPr>
          <a:lstStyle/>
          <a:p>
            <a:pPr marL="352425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A student in the external form of studies shall be obliged to pay the annual tuition in each year of studies</a:t>
            </a:r>
            <a:r>
              <a:rPr lang="sk-SK" sz="2000" b="1" dirty="0">
                <a:solidFill>
                  <a:srgbClr val="D60093"/>
                </a:solidFill>
              </a:rPr>
              <a:t>.</a:t>
            </a:r>
          </a:p>
          <a:p>
            <a:pPr marL="3556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tuition fee is determined</a:t>
            </a:r>
            <a:r>
              <a:rPr lang="sk-SK" sz="2000" dirty="0"/>
              <a:t>:</a:t>
            </a:r>
          </a:p>
          <a:p>
            <a:pPr marL="715963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during the standard length of studies </a:t>
            </a:r>
            <a:r>
              <a:rPr lang="sk-SK" sz="2000" dirty="0" err="1"/>
              <a:t>of</a:t>
            </a:r>
            <a:r>
              <a:rPr lang="en-US" sz="2000" dirty="0"/>
              <a:t> the study </a:t>
            </a:r>
            <a:r>
              <a:rPr lang="en-US" sz="2000" dirty="0" err="1"/>
              <a:t>programme</a:t>
            </a:r>
            <a:r>
              <a:rPr lang="sk-SK" sz="2000" dirty="0"/>
              <a:t> - </a:t>
            </a:r>
            <a:r>
              <a:rPr lang="en-US" sz="2000" dirty="0"/>
              <a:t>by </a:t>
            </a:r>
            <a:r>
              <a:rPr lang="sk-SK" sz="2000" dirty="0"/>
              <a:t>a </a:t>
            </a:r>
            <a:r>
              <a:rPr lang="en-US" sz="2000" b="1" dirty="0"/>
              <a:t>directive for the academic year in which his or her studies started</a:t>
            </a:r>
            <a:r>
              <a:rPr lang="sk-SK" sz="2000" b="1" dirty="0"/>
              <a:t>,</a:t>
            </a:r>
          </a:p>
          <a:p>
            <a:pPr marL="7159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after exceeding the standard length of studies </a:t>
            </a:r>
            <a:r>
              <a:rPr lang="en-US" sz="2000" dirty="0"/>
              <a:t>- </a:t>
            </a:r>
            <a:r>
              <a:rPr lang="en-US" sz="2000" dirty="0">
                <a:solidFill>
                  <a:prstClr val="black"/>
                </a:solidFill>
              </a:rPr>
              <a:t>by a </a:t>
            </a:r>
            <a:r>
              <a:rPr lang="en-US" sz="2000" b="1" dirty="0">
                <a:solidFill>
                  <a:prstClr val="black"/>
                </a:solidFill>
              </a:rPr>
              <a:t>directive for the relevant academic year</a:t>
            </a:r>
            <a:r>
              <a:rPr lang="en-US" sz="2000" dirty="0"/>
              <a:t>.</a:t>
            </a:r>
            <a:endParaRPr lang="en-US" sz="2000" b="1" dirty="0"/>
          </a:p>
          <a:p>
            <a:pPr marL="352425">
              <a:spcBef>
                <a:spcPts val="18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student shall be obliged to pay tuition no later than within 10 </a:t>
            </a:r>
            <a:r>
              <a:rPr lang="sk-SK" sz="2000" b="1" dirty="0" err="1">
                <a:solidFill>
                  <a:srgbClr val="D60093"/>
                </a:solidFill>
              </a:rPr>
              <a:t>working</a:t>
            </a:r>
            <a:r>
              <a:rPr lang="sk-SK" sz="2000" b="1" dirty="0">
                <a:solidFill>
                  <a:srgbClr val="D60093"/>
                </a:solidFill>
              </a:rPr>
              <a:t> </a:t>
            </a:r>
            <a:r>
              <a:rPr lang="en-US" sz="2000" b="1" dirty="0">
                <a:solidFill>
                  <a:srgbClr val="D60093"/>
                </a:solidFill>
              </a:rPr>
              <a:t>days from the day of the delivery of the decision </a:t>
            </a:r>
            <a:r>
              <a:rPr lang="en-US" sz="2000" dirty="0"/>
              <a:t>on the obligation to pay the tuition</a:t>
            </a:r>
            <a:r>
              <a:rPr lang="sk-SK" sz="2000" dirty="0"/>
              <a:t>.</a:t>
            </a:r>
          </a:p>
          <a:p>
            <a:pPr marL="352425">
              <a:spcBef>
                <a:spcPts val="18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rector shall </a:t>
            </a:r>
            <a:r>
              <a:rPr lang="en-US" sz="2000" b="1" u="sng" dirty="0">
                <a:solidFill>
                  <a:srgbClr val="D60093"/>
                </a:solidFill>
              </a:rPr>
              <a:t>not allow postponement of the due date </a:t>
            </a:r>
            <a:r>
              <a:rPr lang="en-US" sz="2000" b="1" dirty="0">
                <a:solidFill>
                  <a:srgbClr val="D60093"/>
                </a:solidFill>
              </a:rPr>
              <a:t>of payable tuition</a:t>
            </a:r>
            <a:r>
              <a:rPr lang="sk-SK" sz="2000" b="1" dirty="0">
                <a:solidFill>
                  <a:srgbClr val="D60093"/>
                </a:solidFill>
              </a:rPr>
              <a:t>.</a:t>
            </a:r>
          </a:p>
          <a:p>
            <a:pPr marL="352425">
              <a:spcBef>
                <a:spcPts val="18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STU shall </a:t>
            </a:r>
            <a:r>
              <a:rPr lang="en-US" sz="2000" b="1" u="sng" dirty="0">
                <a:solidFill>
                  <a:srgbClr val="D60093"/>
                </a:solidFill>
              </a:rPr>
              <a:t>claim unsettled debts in court</a:t>
            </a:r>
            <a:r>
              <a:rPr lang="sk-SK" sz="2000" b="1" dirty="0">
                <a:solidFill>
                  <a:srgbClr val="D60093"/>
                </a:solidFill>
              </a:rPr>
              <a:t>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64165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21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Tuition Fee and Study-Related Fees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472608"/>
          </a:xfrm>
        </p:spPr>
        <p:txBody>
          <a:bodyPr>
            <a:noAutofit/>
          </a:bodyPr>
          <a:lstStyle/>
          <a:p>
            <a:pPr marL="352425" lvl="0">
              <a:spcBef>
                <a:spcPts val="0"/>
              </a:spcBef>
              <a:spcAft>
                <a:spcPts val="1200"/>
              </a:spcAft>
            </a:pPr>
            <a:r>
              <a:rPr lang="en-US" sz="2000" b="1" u="sng" dirty="0">
                <a:solidFill>
                  <a:srgbClr val="D60093"/>
                </a:solidFill>
              </a:rPr>
              <a:t>In justified cases</a:t>
            </a:r>
            <a:r>
              <a:rPr lang="en-US" sz="2000" b="1" dirty="0">
                <a:solidFill>
                  <a:srgbClr val="D60093"/>
                </a:solidFill>
              </a:rPr>
              <a:t>, the student can submit a written Tuition Adjustment Application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to the rector for a reduction or remission of tuition fees; submitting the Application does not have a </a:t>
            </a:r>
            <a:r>
              <a:rPr lang="en-US" sz="2000" b="1" dirty="0" err="1">
                <a:solidFill>
                  <a:srgbClr val="D60093"/>
                </a:solidFill>
              </a:rPr>
              <a:t>suspensive</a:t>
            </a:r>
            <a:r>
              <a:rPr lang="en-US" sz="2000" b="1" dirty="0">
                <a:solidFill>
                  <a:srgbClr val="D60093"/>
                </a:solidFill>
              </a:rPr>
              <a:t> effect on the legality and enforceability of the decision on the obligation to pay the tuition.</a:t>
            </a:r>
          </a:p>
          <a:p>
            <a:pPr marL="352425"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prstClr val="black"/>
                </a:solidFill>
              </a:rPr>
              <a:t>Possibilities of reducing or waiving school fees are regulated by rector's directive valid for the relevant academic year</a:t>
            </a:r>
            <a:r>
              <a:rPr lang="sk-SK" sz="2000" b="1" dirty="0">
                <a:solidFill>
                  <a:prstClr val="black"/>
                </a:solidFill>
              </a:rPr>
              <a:t>.</a:t>
            </a:r>
            <a:endParaRPr lang="sk-SK" sz="2000" b="1" dirty="0">
              <a:solidFill>
                <a:srgbClr val="4BACC6">
                  <a:lumMod val="75000"/>
                </a:srgbClr>
              </a:solidFill>
            </a:endParaRPr>
          </a:p>
          <a:p>
            <a:pPr marL="352425"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4BACC6">
                    <a:lumMod val="75000"/>
                  </a:srgbClr>
                </a:solidFill>
              </a:rPr>
              <a:t>The student fills out the application via AIS, prints it, signs it and delivers it, or sends it by post to the address of the study department, </a:t>
            </a:r>
            <a:r>
              <a:rPr lang="en-US" sz="2000" b="1" dirty="0">
                <a:solidFill>
                  <a:srgbClr val="D60093"/>
                </a:solidFill>
              </a:rPr>
              <a:t>no later than 10 working days from the date of delivery of the decision</a:t>
            </a:r>
            <a:r>
              <a:rPr lang="en-US" sz="2000" b="1" dirty="0">
                <a:solidFill>
                  <a:srgbClr val="4BACC6">
                    <a:lumMod val="75000"/>
                  </a:srgbClr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on the obligation to pay tuition fees</a:t>
            </a:r>
            <a:r>
              <a:rPr lang="sk-SK" sz="2000" dirty="0">
                <a:solidFill>
                  <a:prstClr val="black"/>
                </a:solidFill>
              </a:rPr>
              <a:t>.</a:t>
            </a:r>
          </a:p>
          <a:p>
            <a:pPr marL="352425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Applications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delivered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after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the deadline for its submission</a:t>
            </a:r>
            <a:r>
              <a:rPr lang="en-US" sz="2000" dirty="0"/>
              <a:t> </a:t>
            </a:r>
            <a:r>
              <a:rPr lang="sk-SK" sz="2000" dirty="0" err="1"/>
              <a:t>will</a:t>
            </a:r>
            <a:r>
              <a:rPr lang="sk-SK" sz="2000" dirty="0"/>
              <a:t> </a:t>
            </a:r>
            <a:r>
              <a:rPr lang="en-US" sz="2000" b="1" dirty="0">
                <a:solidFill>
                  <a:srgbClr val="D60093"/>
                </a:solidFill>
              </a:rPr>
              <a:t>not be considered</a:t>
            </a:r>
            <a:r>
              <a:rPr lang="en-US" sz="2000" dirty="0"/>
              <a:t>. </a:t>
            </a:r>
            <a:endParaRPr lang="sk-SK" sz="2000" b="1" dirty="0">
              <a:solidFill>
                <a:srgbClr val="D60093"/>
              </a:solidFill>
            </a:endParaRPr>
          </a:p>
          <a:p>
            <a:pPr marL="352425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Rector</a:t>
            </a:r>
            <a:r>
              <a:rPr lang="sk-SK" sz="2000" b="1" dirty="0">
                <a:solidFill>
                  <a:srgbClr val="D60093"/>
                </a:solidFill>
              </a:rPr>
              <a:t> </a:t>
            </a:r>
            <a:r>
              <a:rPr lang="en-US" sz="2000" b="1" u="sng" dirty="0">
                <a:solidFill>
                  <a:srgbClr val="D60093"/>
                </a:solidFill>
              </a:rPr>
              <a:t>shall not approve </a:t>
            </a:r>
            <a:r>
              <a:rPr lang="en-US" sz="2000" b="1" dirty="0">
                <a:solidFill>
                  <a:srgbClr val="D60093"/>
                </a:solidFill>
              </a:rPr>
              <a:t>a reduction or remission of tuition in case of an obligation to pay tuition </a:t>
            </a:r>
            <a:r>
              <a:rPr lang="en-US" sz="2000" b="1" u="sng" dirty="0">
                <a:solidFill>
                  <a:srgbClr val="D60093"/>
                </a:solidFill>
              </a:rPr>
              <a:t>due to parallel studies</a:t>
            </a:r>
            <a:r>
              <a:rPr lang="en-US" sz="2000" b="1" dirty="0">
                <a:solidFill>
                  <a:srgbClr val="D60093"/>
                </a:solidFill>
              </a:rPr>
              <a:t>, </a:t>
            </a:r>
            <a:r>
              <a:rPr lang="en-US" sz="2000" b="1" u="sng" dirty="0">
                <a:solidFill>
                  <a:srgbClr val="D60093"/>
                </a:solidFill>
              </a:rPr>
              <a:t>studies in the full-time form in a foreign language</a:t>
            </a:r>
            <a:r>
              <a:rPr lang="sk-SK" sz="2000" b="1" dirty="0">
                <a:solidFill>
                  <a:srgbClr val="D60093"/>
                </a:solidFill>
              </a:rPr>
              <a:t> </a:t>
            </a:r>
            <a:r>
              <a:rPr lang="en-US" sz="2000" b="1" dirty="0">
                <a:solidFill>
                  <a:srgbClr val="D60093"/>
                </a:solidFill>
              </a:rPr>
              <a:t>and </a:t>
            </a:r>
            <a:r>
              <a:rPr lang="en-US" sz="2000" b="1" u="sng" dirty="0">
                <a:solidFill>
                  <a:srgbClr val="D60093"/>
                </a:solidFill>
              </a:rPr>
              <a:t>external studies</a:t>
            </a:r>
            <a:r>
              <a:rPr lang="sk-SK" sz="2000" b="1" u="sng" dirty="0">
                <a:solidFill>
                  <a:srgbClr val="D6009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96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89248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Study </a:t>
            </a:r>
            <a:r>
              <a:rPr lang="sk-SK" sz="4000" b="1" dirty="0">
                <a:solidFill>
                  <a:srgbClr val="0070C0"/>
                </a:solidFill>
              </a:rPr>
              <a:t>C</a:t>
            </a:r>
            <a:r>
              <a:rPr lang="en-US" sz="4000" b="1" dirty="0" err="1">
                <a:solidFill>
                  <a:srgbClr val="0070C0"/>
                </a:solidFill>
              </a:rPr>
              <a:t>ounseling</a:t>
            </a:r>
            <a:r>
              <a:rPr lang="en-US" sz="4000" b="1" dirty="0">
                <a:solidFill>
                  <a:srgbClr val="0070C0"/>
                </a:solidFill>
              </a:rPr>
              <a:t> and </a:t>
            </a:r>
            <a:r>
              <a:rPr lang="sk-SK" sz="4000" b="1" dirty="0">
                <a:solidFill>
                  <a:srgbClr val="0070C0"/>
                </a:solidFill>
              </a:rPr>
              <a:t>A</a:t>
            </a:r>
            <a:r>
              <a:rPr lang="en-US" sz="4000" b="1" dirty="0" err="1">
                <a:solidFill>
                  <a:srgbClr val="0070C0"/>
                </a:solidFill>
              </a:rPr>
              <a:t>dministrative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upport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9654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Vice-dean for MSc. and PhD Study</a:t>
            </a:r>
            <a:r>
              <a:rPr lang="sk-SK" sz="2000" b="1" dirty="0"/>
              <a:t/>
            </a:r>
            <a:br>
              <a:rPr lang="sk-SK" sz="2000" b="1" dirty="0"/>
            </a:br>
            <a:r>
              <a:rPr lang="sk-SK" sz="2000" dirty="0"/>
              <a:t>doc. Ing. Eva </a:t>
            </a:r>
            <a:r>
              <a:rPr lang="sk-SK" sz="2000" dirty="0" err="1"/>
              <a:t>Miklovičová</a:t>
            </a:r>
            <a:r>
              <a:rPr lang="sk-SK" sz="2000" dirty="0"/>
              <a:t>, PhD.</a:t>
            </a:r>
          </a:p>
          <a:p>
            <a:pPr marL="355600" indent="0">
              <a:lnSpc>
                <a:spcPct val="120000"/>
              </a:lnSpc>
              <a:buNone/>
            </a:pPr>
            <a:r>
              <a:rPr lang="en-US" sz="2000" dirty="0" err="1">
                <a:hlinkClick r:id="rId2"/>
              </a:rPr>
              <a:t>e</a:t>
            </a:r>
            <a:r>
              <a:rPr lang="sk-SK" sz="2000" dirty="0" err="1">
                <a:hlinkClick r:id="rId2"/>
              </a:rPr>
              <a:t>va.miklovicova</a:t>
            </a:r>
            <a:r>
              <a:rPr lang="en-US" sz="2000" dirty="0">
                <a:hlinkClick r:id="rId2"/>
              </a:rPr>
              <a:t>@stuba.sk</a:t>
            </a:r>
            <a:endParaRPr lang="en-US" sz="2000" dirty="0"/>
          </a:p>
          <a:p>
            <a:pPr marL="355600" indent="0">
              <a:lnSpc>
                <a:spcPct val="120000"/>
              </a:lnSpc>
              <a:buNone/>
            </a:pPr>
            <a:r>
              <a:rPr lang="de-DE" sz="2000" dirty="0"/>
              <a:t>tel. 02 / 60 291 604, 0915 990 186</a:t>
            </a:r>
          </a:p>
          <a:p>
            <a:pPr marL="355600" indent="0">
              <a:lnSpc>
                <a:spcPct val="120000"/>
              </a:lnSpc>
              <a:buNone/>
            </a:pPr>
            <a:endParaRPr lang="de-DE" sz="2000" i="1" dirty="0"/>
          </a:p>
          <a:p>
            <a:pPr marL="363538" indent="-363538">
              <a:lnSpc>
                <a:spcPct val="120000"/>
              </a:lnSpc>
            </a:pP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Study department FEI STU </a:t>
            </a:r>
          </a:p>
          <a:p>
            <a:pPr marL="355600" indent="0">
              <a:lnSpc>
                <a:spcPct val="120000"/>
              </a:lnSpc>
              <a:buNone/>
            </a:pPr>
            <a:r>
              <a:rPr lang="nn-NO" sz="2000" dirty="0"/>
              <a:t>Bc. Danka Kurucová</a:t>
            </a:r>
            <a:br>
              <a:rPr lang="nn-NO" sz="2000" dirty="0"/>
            </a:br>
            <a:r>
              <a:rPr lang="nn-NO" sz="2000" u="sng" dirty="0">
                <a:hlinkClick r:id="rId3"/>
              </a:rPr>
              <a:t>danka.kurucova</a:t>
            </a:r>
            <a:r>
              <a:rPr lang="en-US" sz="2000" u="sng" dirty="0">
                <a:hlinkClick r:id="rId3"/>
              </a:rPr>
              <a:t>@</a:t>
            </a:r>
            <a:r>
              <a:rPr lang="nn-NO" sz="2000" u="sng" dirty="0">
                <a:hlinkClick r:id="rId3"/>
              </a:rPr>
              <a:t>stuba.sk</a:t>
            </a:r>
            <a:endParaRPr lang="sk-SK" sz="2000" u="sng" dirty="0"/>
          </a:p>
          <a:p>
            <a:pPr marL="355600" indent="0">
              <a:lnSpc>
                <a:spcPct val="120000"/>
              </a:lnSpc>
              <a:buNone/>
            </a:pPr>
            <a:r>
              <a:rPr lang="nn-NO" sz="2000" dirty="0"/>
              <a:t>tel. 02 / 60 291 403, 0948 984 828</a:t>
            </a:r>
            <a:endParaRPr lang="sk-SK" sz="2000" dirty="0"/>
          </a:p>
          <a:p>
            <a:pPr marL="355600" indent="0">
              <a:lnSpc>
                <a:spcPct val="120000"/>
              </a:lnSpc>
              <a:buNone/>
            </a:pPr>
            <a:endParaRPr lang="sk-SK" sz="2000" dirty="0"/>
          </a:p>
          <a:p>
            <a:pPr marL="352425">
              <a:lnSpc>
                <a:spcPct val="120000"/>
              </a:lnSpc>
            </a:pPr>
            <a:r>
              <a:rPr lang="en-US" sz="2000" b="1" dirty="0">
                <a:solidFill>
                  <a:srgbClr val="D60093"/>
                </a:solidFill>
              </a:rPr>
              <a:t>It is necessary to monitor emails and information on the </a:t>
            </a:r>
            <a:r>
              <a:rPr lang="sk-SK" sz="2000" b="1" dirty="0" err="1">
                <a:solidFill>
                  <a:srgbClr val="D60093"/>
                </a:solidFill>
              </a:rPr>
              <a:t>faculty</a:t>
            </a:r>
            <a:r>
              <a:rPr lang="sk-SK" sz="2000" b="1" dirty="0">
                <a:solidFill>
                  <a:srgbClr val="D60093"/>
                </a:solidFill>
              </a:rPr>
              <a:t> </a:t>
            </a:r>
            <a:r>
              <a:rPr lang="en-US" sz="2000" b="1" dirty="0">
                <a:solidFill>
                  <a:srgbClr val="D60093"/>
                </a:solidFill>
              </a:rPr>
              <a:t>website </a:t>
            </a:r>
            <a:r>
              <a:rPr lang="sk-SK" sz="2000" b="1" dirty="0">
                <a:solidFill>
                  <a:srgbClr val="D60093"/>
                </a:solidFill>
              </a:rPr>
              <a:t>.</a:t>
            </a:r>
            <a:endParaRPr lang="nn-NO" sz="2000" b="1" dirty="0">
              <a:solidFill>
                <a:srgbClr val="D60093"/>
              </a:solidFill>
            </a:endParaRPr>
          </a:p>
          <a:p>
            <a:pPr marL="355600" indent="0">
              <a:lnSpc>
                <a:spcPct val="120000"/>
              </a:lnSpc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47806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Individual Study Plan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125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Studies</a:t>
            </a:r>
            <a:r>
              <a:rPr lang="en-US" sz="2000" dirty="0"/>
              <a:t> of a third level study program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are performed in accordance with an Individual Study Plan (ISP) under the guidance of a supervisor</a:t>
            </a:r>
            <a:r>
              <a:rPr lang="en-US" sz="2000" b="1" dirty="0"/>
              <a:t>.</a:t>
            </a:r>
            <a:r>
              <a:rPr lang="en-US" sz="2000" dirty="0"/>
              <a:t>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 ISP</a:t>
            </a:r>
            <a:r>
              <a:rPr lang="en-US" sz="2000" dirty="0"/>
              <a:t> for a third level study program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is compiled by a supervisor so that its completion assures for the doctoral</a:t>
            </a: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student the meeting of conditions for the proper completion of the study within the standard length of study </a:t>
            </a:r>
            <a:r>
              <a:rPr lang="en-US" sz="2000" dirty="0"/>
              <a:t>corresponding to his/her study program. 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Compiled ISP is submitted to the Doctoral Board for approval.</a:t>
            </a:r>
          </a:p>
          <a:p>
            <a:pPr>
              <a:spcAft>
                <a:spcPts val="1200"/>
              </a:spcAft>
            </a:pPr>
            <a:r>
              <a:rPr lang="en-US" sz="2100" b="1" dirty="0">
                <a:solidFill>
                  <a:srgbClr val="D60093"/>
                </a:solidFill>
              </a:rPr>
              <a:t>After the ISP has been approved,</a:t>
            </a:r>
            <a:r>
              <a:rPr lang="en-US" sz="2000" dirty="0"/>
              <a:t> it is necessary </a:t>
            </a:r>
            <a:r>
              <a:rPr lang="en-US" sz="2100" b="1" dirty="0">
                <a:solidFill>
                  <a:srgbClr val="D60093"/>
                </a:solidFill>
              </a:rPr>
              <a:t>to deliver the ISP signed by the supervisor and by the Doctoral Board Chairman to Bc. Danka </a:t>
            </a:r>
            <a:r>
              <a:rPr lang="en-US" sz="2100" b="1" dirty="0" err="1">
                <a:solidFill>
                  <a:srgbClr val="D60093"/>
                </a:solidFill>
              </a:rPr>
              <a:t>Kurucová</a:t>
            </a:r>
            <a:r>
              <a:rPr lang="en-US" sz="2100" b="1" dirty="0">
                <a:solidFill>
                  <a:srgbClr val="D60093"/>
                </a:solidFill>
              </a:rPr>
              <a:t> by September 30, 2022.</a:t>
            </a:r>
          </a:p>
          <a:p>
            <a:pPr>
              <a:spcAft>
                <a:spcPts val="1200"/>
              </a:spcAft>
            </a:pPr>
            <a:r>
              <a:rPr lang="en-US" sz="2100" b="1" dirty="0">
                <a:solidFill>
                  <a:srgbClr val="D60093"/>
                </a:solidFill>
              </a:rPr>
              <a:t>The title of dissertation thesis is listed in the ISP</a:t>
            </a:r>
            <a:r>
              <a:rPr lang="en-US" sz="2000" dirty="0">
                <a:latin typeface="+mj-lt"/>
              </a:rPr>
              <a:t>. The </a:t>
            </a:r>
            <a:r>
              <a:rPr lang="en-US" sz="2100" b="1" dirty="0">
                <a:solidFill>
                  <a:srgbClr val="D60093"/>
                </a:solidFill>
              </a:rPr>
              <a:t>title</a:t>
            </a:r>
            <a:r>
              <a:rPr lang="en-US" sz="2000" dirty="0">
                <a:latin typeface="+mj-lt"/>
              </a:rPr>
              <a:t> of dissertation thesis </a:t>
            </a:r>
            <a:r>
              <a:rPr lang="en-US" sz="2100" b="1" dirty="0">
                <a:solidFill>
                  <a:srgbClr val="D60093"/>
                </a:solidFill>
              </a:rPr>
              <a:t>can be modified </a:t>
            </a:r>
            <a:r>
              <a:rPr lang="en-US" sz="2000" dirty="0">
                <a:latin typeface="+mj-lt"/>
              </a:rPr>
              <a:t>during the course of study </a:t>
            </a:r>
            <a:r>
              <a:rPr lang="en-US" sz="2100" b="1" dirty="0">
                <a:solidFill>
                  <a:srgbClr val="D60093"/>
                </a:solidFill>
              </a:rPr>
              <a:t>only with the approval of  the Doctoral Board.</a:t>
            </a:r>
            <a:r>
              <a:rPr lang="en-US" sz="2000" dirty="0">
                <a:latin typeface="+mj-lt"/>
              </a:rPr>
              <a:t> </a:t>
            </a:r>
            <a:endParaRPr lang="en-US" sz="2000" b="1" dirty="0">
              <a:solidFill>
                <a:srgbClr val="D6009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030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Recommended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tudy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 err="1">
                <a:solidFill>
                  <a:srgbClr val="0070C0"/>
                </a:solidFill>
              </a:rPr>
              <a:t>lan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14823"/>
            <a:ext cx="8496944" cy="5654537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Full-time study</a:t>
            </a:r>
          </a:p>
          <a:p>
            <a:pPr marL="355600" indent="0">
              <a:buNone/>
            </a:pPr>
            <a:r>
              <a:rPr lang="en-US" sz="2000" b="1" dirty="0"/>
              <a:t>The standard length of study:     </a:t>
            </a:r>
            <a:r>
              <a:rPr lang="en-US" sz="2000" dirty="0"/>
              <a:t>3 academic years</a:t>
            </a:r>
          </a:p>
          <a:p>
            <a:pPr marL="355600" indent="0">
              <a:buNone/>
            </a:pPr>
            <a:r>
              <a:rPr lang="en-US" sz="2000" b="1" dirty="0"/>
              <a:t>For each year of study, </a:t>
            </a:r>
            <a:r>
              <a:rPr lang="en-US" sz="2000" dirty="0"/>
              <a:t>a student receives a standard </a:t>
            </a:r>
            <a:r>
              <a:rPr lang="en-US" sz="2000" b="1" dirty="0"/>
              <a:t>60 </a:t>
            </a:r>
            <a:r>
              <a:rPr lang="en-US" sz="2000" b="1"/>
              <a:t>credits.</a:t>
            </a:r>
            <a:endParaRPr lang="sk-SK" sz="2000" b="1"/>
          </a:p>
          <a:p>
            <a:pPr marL="355600" indent="0">
              <a:spcAft>
                <a:spcPts val="1200"/>
              </a:spcAft>
              <a:buNone/>
            </a:pPr>
            <a:r>
              <a:rPr lang="en-US" sz="2000" b="1">
                <a:solidFill>
                  <a:srgbClr val="D60093"/>
                </a:solidFill>
              </a:rPr>
              <a:t>Permitted length of study = standard length of study + 2 years</a:t>
            </a:r>
            <a:endParaRPr lang="en-US" sz="2000" b="1" dirty="0">
              <a:solidFill>
                <a:srgbClr val="D60093"/>
              </a:solidFill>
            </a:endParaRPr>
          </a:p>
          <a:p>
            <a:pPr marL="358775">
              <a:spcAft>
                <a:spcPts val="600"/>
              </a:spcAft>
            </a:pP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External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study</a:t>
            </a:r>
          </a:p>
          <a:p>
            <a:pPr marL="355600" indent="0">
              <a:buNone/>
            </a:pPr>
            <a:r>
              <a:rPr lang="en-US" sz="2000" b="1" dirty="0"/>
              <a:t>The standard length of study:     </a:t>
            </a:r>
            <a:r>
              <a:rPr lang="en-US" sz="2000" dirty="0"/>
              <a:t>4 academic years</a:t>
            </a:r>
          </a:p>
          <a:p>
            <a:pPr marL="35560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For each year of study, </a:t>
            </a:r>
            <a:r>
              <a:rPr lang="en-US" sz="2000" dirty="0">
                <a:solidFill>
                  <a:prstClr val="black"/>
                </a:solidFill>
              </a:rPr>
              <a:t>a student receives a standard </a:t>
            </a:r>
            <a:r>
              <a:rPr lang="en-US" sz="2000" b="1" dirty="0"/>
              <a:t>45 </a:t>
            </a:r>
            <a:r>
              <a:rPr lang="en-US" sz="2000" b="1"/>
              <a:t>credits.</a:t>
            </a:r>
            <a:endParaRPr lang="sk-SK" sz="2000" b="1"/>
          </a:p>
          <a:p>
            <a:pPr marL="355600" indent="0">
              <a:buNone/>
            </a:pPr>
            <a:r>
              <a:rPr lang="en-US" sz="2000" b="1">
                <a:solidFill>
                  <a:srgbClr val="D60093"/>
                </a:solidFill>
              </a:rPr>
              <a:t>Permitted length of study = standard length of study + </a:t>
            </a:r>
            <a:r>
              <a:rPr lang="sk-SK" sz="2000" b="1">
                <a:solidFill>
                  <a:srgbClr val="D60093"/>
                </a:solidFill>
              </a:rPr>
              <a:t>3</a:t>
            </a:r>
            <a:r>
              <a:rPr lang="en-US" sz="2000" b="1">
                <a:solidFill>
                  <a:srgbClr val="D60093"/>
                </a:solidFill>
              </a:rPr>
              <a:t> years</a:t>
            </a:r>
          </a:p>
          <a:p>
            <a:pPr marL="355600" indent="0">
              <a:buNone/>
            </a:pPr>
            <a:endParaRPr lang="en-US" sz="2000" b="1" dirty="0"/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number of credits required for proper completion of studies in both forms is at least 180.</a:t>
            </a:r>
            <a:endParaRPr lang="sk-SK" sz="2000" b="1" dirty="0">
              <a:solidFill>
                <a:srgbClr val="D60093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More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information on doctoral study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programmes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355600" indent="0">
              <a:buNone/>
            </a:pPr>
            <a:r>
              <a:rPr lang="en-US" sz="2000" dirty="0">
                <a:solidFill>
                  <a:srgbClr val="0066FF"/>
                </a:solidFill>
                <a:hlinkClick r:id="rId2"/>
              </a:rPr>
              <a:t>https://www.stuba.sk/english-1/stu/ects-label/ects-information-package/information-on-degree-programmes/all-programmes.html?page_id=5552&amp;f=30&amp;le=3&amp;l=all&amp;c=0&amp;pg=1&amp;ad=true#</a:t>
            </a:r>
            <a:endParaRPr lang="sk-SK" sz="2000" dirty="0">
              <a:solidFill>
                <a:srgbClr val="0066FF"/>
              </a:solidFill>
            </a:endParaRPr>
          </a:p>
          <a:p>
            <a:pPr marL="355600" indent="0">
              <a:buNone/>
            </a:pPr>
            <a:endParaRPr lang="sk-SK" sz="2000" b="1" dirty="0">
              <a:solidFill>
                <a:srgbClr val="0066FF"/>
              </a:solidFill>
            </a:endParaRPr>
          </a:p>
          <a:p>
            <a:pPr marL="355600" indent="0">
              <a:buNone/>
            </a:pPr>
            <a:endParaRPr lang="en-US" sz="2000" b="1" dirty="0">
              <a:solidFill>
                <a:srgbClr val="0066FF"/>
              </a:solidFill>
            </a:endParaRPr>
          </a:p>
          <a:p>
            <a:pPr marL="355600" indent="0">
              <a:buNone/>
            </a:pPr>
            <a:endParaRPr lang="en-US" sz="2000" b="1" dirty="0"/>
          </a:p>
          <a:p>
            <a:pPr marL="35560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8672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Recommended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tudy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 err="1">
                <a:solidFill>
                  <a:srgbClr val="0070C0"/>
                </a:solidFill>
              </a:rPr>
              <a:t>lan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472608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en-US" sz="2000" dirty="0"/>
              <a:t>Studies of third degree study programs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consist of study and scientific parts.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study part (40 credits)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focuses on </a:t>
            </a:r>
            <a:r>
              <a:rPr lang="en-US" sz="2000" b="1" dirty="0">
                <a:solidFill>
                  <a:srgbClr val="D60093"/>
                </a:solidFill>
              </a:rPr>
              <a:t>acquiring deep theoretical knowledge of the field and mastering the methodological apparatus</a:t>
            </a:r>
            <a:r>
              <a:rPr lang="en-US" sz="2000" dirty="0"/>
              <a:t>. It consists of the following courses: </a:t>
            </a:r>
          </a:p>
          <a:p>
            <a:pPr marL="804863" defTabSz="9858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English for Special Purposes</a:t>
            </a:r>
          </a:p>
          <a:p>
            <a:pPr marL="804863" defTabSz="9858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Theory in the Field  </a:t>
            </a:r>
          </a:p>
          <a:p>
            <a:pPr marL="804863" defTabSz="9858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Subject of specialization I</a:t>
            </a:r>
          </a:p>
          <a:p>
            <a:pPr marL="804863" defTabSz="9858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Subject of specialization II</a:t>
            </a:r>
          </a:p>
          <a:p>
            <a:pPr marL="355600" indent="0"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000" dirty="0"/>
              <a:t>The study part of a third degree study program </a:t>
            </a:r>
            <a:r>
              <a:rPr lang="en-US" sz="2000" b="1" dirty="0"/>
              <a:t>consists especially of lectures, seminars and individual study of professional literature </a:t>
            </a:r>
            <a:r>
              <a:rPr lang="en-US" sz="2000" dirty="0"/>
              <a:t>necessary because of dissertation thesis specialization.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In addition</a:t>
            </a:r>
            <a:r>
              <a:rPr lang="en-US" sz="2000" dirty="0"/>
              <a:t>, the student </a:t>
            </a:r>
            <a:r>
              <a:rPr lang="en-US" sz="2000" b="1" dirty="0">
                <a:solidFill>
                  <a:srgbClr val="D60093"/>
                </a:solidFill>
              </a:rPr>
              <a:t>can choose any subject from other study programs </a:t>
            </a:r>
            <a:r>
              <a:rPr lang="en-US" sz="2000" dirty="0"/>
              <a:t>as an optional subject</a:t>
            </a:r>
            <a:r>
              <a:rPr lang="sk-SK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06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Recommended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tudy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 err="1">
                <a:solidFill>
                  <a:srgbClr val="0070C0"/>
                </a:solidFill>
              </a:rPr>
              <a:t>lan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45453"/>
            <a:ext cx="8496944" cy="360039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D60093"/>
                </a:solidFill>
              </a:rPr>
              <a:t>The scientific part (140 credits) </a:t>
            </a:r>
            <a:r>
              <a:rPr lang="en-US" sz="2000" dirty="0"/>
              <a:t>- the basic form of the educational activity is </a:t>
            </a:r>
            <a:r>
              <a:rPr lang="en-US" sz="2000" b="1" dirty="0">
                <a:solidFill>
                  <a:srgbClr val="D60093"/>
                </a:solidFill>
              </a:rPr>
              <a:t>individual or team scientific work </a:t>
            </a:r>
            <a:r>
              <a:rPr lang="en-US" sz="2000" dirty="0"/>
              <a:t>focused on the subject of the dissertation thesis. </a:t>
            </a:r>
            <a:r>
              <a:rPr lang="en-US" sz="2000" dirty="0">
                <a:solidFill>
                  <a:prstClr val="black"/>
                </a:solidFill>
              </a:rPr>
              <a:t>It consists of the following courses:</a:t>
            </a:r>
            <a:r>
              <a:rPr lang="en-US" sz="2000" dirty="0"/>
              <a:t> </a:t>
            </a: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Dissertation project I – IV  </a:t>
            </a:r>
            <a:r>
              <a:rPr lang="en-US" sz="2000" dirty="0"/>
              <a:t>for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the full-time form of study; </a:t>
            </a:r>
            <a:r>
              <a:rPr lang="en-US" sz="2000" b="1" dirty="0">
                <a:solidFill>
                  <a:srgbClr val="4BACC6">
                    <a:lumMod val="75000"/>
                  </a:srgbClr>
                </a:solidFill>
              </a:rPr>
              <a:t>Dissertation project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IE – VIE</a:t>
            </a:r>
            <a:r>
              <a:rPr lang="en-US" sz="2000" dirty="0"/>
              <a:t> </a:t>
            </a:r>
            <a:r>
              <a:rPr lang="en-US" sz="2000" dirty="0">
                <a:solidFill>
                  <a:prstClr val="black"/>
                </a:solidFill>
              </a:rPr>
              <a:t>for</a:t>
            </a:r>
            <a:r>
              <a:rPr lang="en-US" sz="2000" b="1" dirty="0">
                <a:solidFill>
                  <a:srgbClr val="4BACC6">
                    <a:lumMod val="75000"/>
                  </a:srgbClr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the external form of study</a:t>
            </a:r>
            <a:r>
              <a:rPr lang="en-US" sz="2000" dirty="0"/>
              <a:t>, </a:t>
            </a: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Scientific work I – IV </a:t>
            </a:r>
            <a:r>
              <a:rPr lang="en-US" sz="2000" dirty="0"/>
              <a:t>for the full-time form of study;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Scientific work IE – VE</a:t>
            </a:r>
            <a:r>
              <a:rPr lang="en-US" sz="2000" dirty="0">
                <a:solidFill>
                  <a:srgbClr val="D60093"/>
                </a:solidFill>
              </a:rPr>
              <a:t> </a:t>
            </a:r>
            <a:r>
              <a:rPr lang="en-US" sz="2000" dirty="0"/>
              <a:t>for the external form of study.</a:t>
            </a: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Dissertation examination,</a:t>
            </a:r>
          </a:p>
          <a:p>
            <a:pPr marL="804863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Dissertation thesis defense.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613535" y="4996404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D60093"/>
                </a:solidFill>
              </a:rPr>
              <a:t>Completion of a course is assessed </a:t>
            </a:r>
            <a:r>
              <a:rPr lang="en-US" sz="2000" dirty="0"/>
              <a:t>as follows :</a:t>
            </a:r>
          </a:p>
          <a:p>
            <a:pPr marL="681038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„passed"</a:t>
            </a:r>
            <a:r>
              <a:rPr lang="en-US" sz="2000" dirty="0"/>
              <a:t>, if the </a:t>
            </a:r>
            <a:r>
              <a:rPr lang="en-US" sz="2000" b="1" dirty="0"/>
              <a:t>conditions for passing </a:t>
            </a:r>
            <a:r>
              <a:rPr lang="en-US" sz="2000" dirty="0"/>
              <a:t>the course </a:t>
            </a:r>
            <a:r>
              <a:rPr lang="en-US" sz="2000" b="1" dirty="0"/>
              <a:t>were met</a:t>
            </a:r>
            <a:r>
              <a:rPr lang="en-US" sz="2000" dirty="0"/>
              <a:t>,</a:t>
            </a:r>
          </a:p>
          <a:p>
            <a:pPr marL="681038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„failed"</a:t>
            </a:r>
            <a:r>
              <a:rPr lang="en-US" sz="2000" dirty="0"/>
              <a:t>, if the </a:t>
            </a:r>
            <a:r>
              <a:rPr lang="en-US" sz="2000" b="1" dirty="0"/>
              <a:t>conditions for passing </a:t>
            </a:r>
            <a:r>
              <a:rPr lang="en-US" sz="2000" dirty="0"/>
              <a:t>the course </a:t>
            </a:r>
            <a:r>
              <a:rPr lang="en-US" sz="2000" b="1" dirty="0"/>
              <a:t>were not met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93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Recommended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tudy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 err="1">
                <a:solidFill>
                  <a:srgbClr val="0070C0"/>
                </a:solidFill>
              </a:rPr>
              <a:t>lan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1224136"/>
          </a:xfrm>
        </p:spPr>
        <p:txBody>
          <a:bodyPr>
            <a:normAutofit/>
          </a:bodyPr>
          <a:lstStyle/>
          <a:p>
            <a:r>
              <a:rPr lang="en-US" sz="2000" b="1" dirty="0"/>
              <a:t>Planned learning activities,  teaching methods and asses</a:t>
            </a:r>
            <a:r>
              <a:rPr lang="sk-SK" sz="2000" b="1" dirty="0"/>
              <a:t>s</a:t>
            </a:r>
            <a:r>
              <a:rPr lang="en-US" sz="2000" b="1" dirty="0" err="1"/>
              <a:t>ment</a:t>
            </a:r>
            <a:r>
              <a:rPr lang="en-US" sz="2000" b="1" dirty="0"/>
              <a:t> methods and criteria</a:t>
            </a:r>
            <a:r>
              <a:rPr lang="en-US" sz="2000" dirty="0"/>
              <a:t> are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listed in Information sheets of subjects</a:t>
            </a:r>
            <a:endParaRPr lang="sk-SK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k-SK" sz="2000" dirty="0"/>
              <a:t>      </a:t>
            </a:r>
            <a:r>
              <a:rPr lang="en-US" sz="2000" dirty="0">
                <a:hlinkClick r:id="rId2"/>
              </a:rPr>
              <a:t>https://is.stuba.sk/auth/katalog/?_m=111;lang=en</a:t>
            </a:r>
            <a:endParaRPr lang="sk-SK" sz="2000" dirty="0"/>
          </a:p>
          <a:p>
            <a:pPr marL="0" indent="0">
              <a:spcAft>
                <a:spcPts val="1200"/>
              </a:spcAft>
              <a:buNone/>
            </a:pPr>
            <a:endParaRPr lang="en-US" sz="2000" dirty="0"/>
          </a:p>
        </p:txBody>
      </p:sp>
      <p:sp>
        <p:nvSpPr>
          <p:cNvPr id="4" name="Obdĺžnik 3"/>
          <p:cNvSpPr/>
          <p:nvPr/>
        </p:nvSpPr>
        <p:spPr>
          <a:xfrm>
            <a:off x="467544" y="2564904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D60093"/>
                </a:solidFill>
              </a:rPr>
              <a:t>Third degree study programs in the full-time form of study also contain teaching activities or activities related to the </a:t>
            </a:r>
            <a:r>
              <a:rPr lang="sk-SK" sz="2000" b="1" dirty="0" err="1">
                <a:solidFill>
                  <a:srgbClr val="D60093"/>
                </a:solidFill>
              </a:rPr>
              <a:t>teaching</a:t>
            </a:r>
            <a:r>
              <a:rPr lang="sk-SK" sz="2000" b="1" dirty="0">
                <a:solidFill>
                  <a:srgbClr val="D60093"/>
                </a:solidFill>
              </a:rPr>
              <a:t> </a:t>
            </a:r>
            <a:r>
              <a:rPr lang="en-US" sz="2000" dirty="0"/>
              <a:t>of not more than four hours a week on average for the academic year (Section 54 par. 11 of the Act No. 131 /2002 Coll.)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If the doctoral student is registered for a dissertation thesis offered by an external educational institution (E</a:t>
            </a: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I)</a:t>
            </a:r>
            <a:r>
              <a:rPr lang="en-US" sz="2000" dirty="0"/>
              <a:t>, </a:t>
            </a:r>
            <a:r>
              <a:rPr lang="en-US" sz="2000" b="1" dirty="0"/>
              <a:t>he/she performs the scientific part of the study and the obligations of the study part agreed with the faculty in the external educational institution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b="1" dirty="0">
                <a:solidFill>
                  <a:srgbClr val="D60093"/>
                </a:solidFill>
              </a:rPr>
              <a:t>Details on the study organization are specified in an individual agreement concluded by the faculty with E</a:t>
            </a:r>
            <a:r>
              <a:rPr lang="sk-SK" sz="2000" b="1" dirty="0">
                <a:solidFill>
                  <a:srgbClr val="D60093"/>
                </a:solidFill>
              </a:rPr>
              <a:t>E</a:t>
            </a:r>
            <a:r>
              <a:rPr lang="en-US" sz="2000" b="1" dirty="0">
                <a:solidFill>
                  <a:srgbClr val="D60093"/>
                </a:solidFill>
              </a:rPr>
              <a:t>I for each doctoral student. </a:t>
            </a:r>
          </a:p>
        </p:txBody>
      </p:sp>
    </p:spTree>
    <p:extLst>
      <p:ext uri="{BB962C8B-B14F-4D97-AF65-F5344CB8AC3E}">
        <p14:creationId xmlns:p14="http://schemas.microsoft.com/office/powerpoint/2010/main" val="42529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0937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0C0"/>
                </a:solidFill>
              </a:rPr>
              <a:t>Recommended </a:t>
            </a:r>
            <a:r>
              <a:rPr lang="sk-SK" sz="4000" b="1" dirty="0">
                <a:solidFill>
                  <a:srgbClr val="0070C0"/>
                </a:solidFill>
              </a:rPr>
              <a:t>S</a:t>
            </a:r>
            <a:r>
              <a:rPr lang="en-US" sz="4000" b="1" dirty="0" err="1">
                <a:solidFill>
                  <a:srgbClr val="0070C0"/>
                </a:solidFill>
              </a:rPr>
              <a:t>tudy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sk-SK" sz="4000" b="1" dirty="0">
                <a:solidFill>
                  <a:srgbClr val="0070C0"/>
                </a:solidFill>
              </a:rPr>
              <a:t>P</a:t>
            </a:r>
            <a:r>
              <a:rPr lang="en-US" sz="4000" b="1" dirty="0" err="1">
                <a:solidFill>
                  <a:srgbClr val="0070C0"/>
                </a:solidFill>
              </a:rPr>
              <a:t>lan</a:t>
            </a:r>
            <a:endParaRPr lang="sk-SK" sz="40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40937" y="1090444"/>
            <a:ext cx="8496944" cy="5256584"/>
          </a:xfrm>
        </p:spPr>
        <p:txBody>
          <a:bodyPr>
            <a:normAutofit/>
          </a:bodyPr>
          <a:lstStyle/>
          <a:p>
            <a:r>
              <a:rPr lang="en-US" sz="2000" b="1">
                <a:solidFill>
                  <a:srgbClr val="D60093"/>
                </a:solidFill>
              </a:rPr>
              <a:t>In terms of the internal quality system of doctoral studies, it is necessary for the doctoral student to participate in international activities during his studies in one of the following forms:</a:t>
            </a:r>
            <a:endParaRPr lang="sk-SK" sz="2000" b="1">
              <a:solidFill>
                <a:srgbClr val="D60093"/>
              </a:solidFill>
            </a:endParaRP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/>
              <a:t>demonstrable active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involvement in 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solving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an international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scientific and research project, </a:t>
            </a:r>
            <a:endParaRPr lang="sk-SK" sz="2000" b="1">
              <a:solidFill>
                <a:schemeClr val="accent5">
                  <a:lumMod val="75000"/>
                </a:schemeClr>
              </a:solidFill>
            </a:endParaRP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/>
              <a:t>active participation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in at least two 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important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international events 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(conferences)</a:t>
            </a:r>
          </a:p>
          <a:p>
            <a:pPr marL="8048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/>
              <a:t>an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 internship at foreign academic or researchworkplaces lasting for at least 4 weeks</a:t>
            </a:r>
            <a:r>
              <a:rPr lang="sk-SK" sz="2000" b="1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432000">
              <a:spcBef>
                <a:spcPts val="1800"/>
              </a:spcBef>
              <a:spcAft>
                <a:spcPts val="600"/>
              </a:spcAft>
            </a:pPr>
            <a:r>
              <a:rPr lang="en-US" sz="2000" b="1">
                <a:solidFill>
                  <a:srgbClr val="D60093"/>
                </a:solidFill>
              </a:rPr>
              <a:t>The Doctoral Program</a:t>
            </a:r>
            <a:r>
              <a:rPr lang="sk-SK" sz="2000" b="1">
                <a:solidFill>
                  <a:srgbClr val="D60093"/>
                </a:solidFill>
              </a:rPr>
              <a:t> at FEI STU</a:t>
            </a:r>
            <a:r>
              <a:rPr lang="en-US" sz="2000" b="1">
                <a:solidFill>
                  <a:srgbClr val="D60093"/>
                </a:solidFill>
              </a:rPr>
              <a:t> </a:t>
            </a:r>
            <a:r>
              <a:rPr lang="en-US" sz="2000"/>
              <a:t>is intended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 to support the improvement of the quality and efficiency of the scientific research activity </a:t>
            </a:r>
            <a:r>
              <a:rPr lang="en-US" sz="2000"/>
              <a:t>of doctoral students and to support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their involvement in international activities in the form of research mobility and internships </a:t>
            </a:r>
            <a:r>
              <a:rPr lang="en-US" sz="2000"/>
              <a:t>at a foreign academic or research workplace.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494415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</TotalTime>
  <Words>2842</Words>
  <Application>Microsoft Office PowerPoint</Application>
  <PresentationFormat>Prezentácia na obrazovke (4:3)</PresentationFormat>
  <Paragraphs>158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Rules and conditions of doctoral studies</vt:lpstr>
      <vt:lpstr>Legislation</vt:lpstr>
      <vt:lpstr>Study Counseling and Administrative Support</vt:lpstr>
      <vt:lpstr>Individual Study Plan</vt:lpstr>
      <vt:lpstr>Recommended Study Plan</vt:lpstr>
      <vt:lpstr>Recommended Study Plan</vt:lpstr>
      <vt:lpstr>Recommended Study Plan</vt:lpstr>
      <vt:lpstr>Recommended Study Plan</vt:lpstr>
      <vt:lpstr>Recommended Study Plan</vt:lpstr>
      <vt:lpstr>Dissertation Examination (Articles 36-38 of Study Regulations of the Slovak University of Technology)</vt:lpstr>
      <vt:lpstr>Dissertation Thesis Defense (Articles 39-43 of Study Regulations of the Slovak University of Technology)</vt:lpstr>
      <vt:lpstr>Dissertation Thesis Defense</vt:lpstr>
      <vt:lpstr>Conditions for Study Continuation</vt:lpstr>
      <vt:lpstr>Conditions for Proper Completion of Studies</vt:lpstr>
      <vt:lpstr>Rights and Obligations of Doctoral Students</vt:lpstr>
      <vt:lpstr>Rights and Obligations of Doctoral Students</vt:lpstr>
      <vt:lpstr>Interruption of Study</vt:lpstr>
      <vt:lpstr>Doctoral Student Scholarship</vt:lpstr>
      <vt:lpstr>Incentive Scholarships</vt:lpstr>
      <vt:lpstr>Incentive Scholarships</vt:lpstr>
      <vt:lpstr>Tuition Fee and Study-Related Fees</vt:lpstr>
      <vt:lpstr>Tuition Fee and Study-Related Fees</vt:lpstr>
      <vt:lpstr>Tuition Fee and Study-Related Fees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Eva Miklovicova</dc:creator>
  <cp:lastModifiedBy>EM</cp:lastModifiedBy>
  <cp:revision>239</cp:revision>
  <cp:lastPrinted>2016-03-17T14:54:32Z</cp:lastPrinted>
  <dcterms:created xsi:type="dcterms:W3CDTF">2016-03-17T07:01:19Z</dcterms:created>
  <dcterms:modified xsi:type="dcterms:W3CDTF">2023-01-05T15:46:06Z</dcterms:modified>
</cp:coreProperties>
</file>